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74" r:id="rId2"/>
    <p:sldId id="273" r:id="rId3"/>
    <p:sldId id="257" r:id="rId4"/>
    <p:sldId id="258" r:id="rId5"/>
    <p:sldId id="259" r:id="rId6"/>
    <p:sldId id="260" r:id="rId7"/>
    <p:sldId id="261" r:id="rId8"/>
    <p:sldId id="263" r:id="rId9"/>
    <p:sldId id="262" r:id="rId10"/>
    <p:sldId id="264" r:id="rId11"/>
    <p:sldId id="265" r:id="rId12"/>
    <p:sldId id="266" r:id="rId13"/>
    <p:sldId id="270" r:id="rId14"/>
    <p:sldId id="271" r:id="rId15"/>
    <p:sldId id="269" r:id="rId16"/>
    <p:sldId id="267" r:id="rId17"/>
    <p:sldId id="268" r:id="rId18"/>
    <p:sldId id="27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9344CB-FA83-47BC-B2BB-B74477FA8763}" v="571" dt="2023-09-19T09:40:48.988"/>
    <p1510:client id="{FA578CE2-C094-4FD5-9D33-F196027DDA06}" v="20" dt="2023-09-19T10:28:03.1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99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864EC4-A6F5-4348-90CC-67236B00CFA1}"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6C71E40D-49F5-43E0-ABF5-26B3EDB3BFB9}">
      <dgm:prSet/>
      <dgm:spPr/>
      <dgm:t>
        <a:bodyPr/>
        <a:lstStyle/>
        <a:p>
          <a:r>
            <a:rPr lang="en-US" b="1"/>
            <a:t>Market Research</a:t>
          </a:r>
          <a:r>
            <a:rPr lang="en-US"/>
            <a:t> - </a:t>
          </a:r>
          <a:r>
            <a:rPr lang="en-GB"/>
            <a:t>To understand how price sensitivity affects purchasing decisions.</a:t>
          </a:r>
          <a:endParaRPr lang="en-US" b="1"/>
        </a:p>
      </dgm:t>
    </dgm:pt>
    <dgm:pt modelId="{6E345A24-2DD6-447B-9A89-917E5ABEA6D4}" type="parTrans" cxnId="{7084B14E-ED53-4427-BA4B-443110AECD5B}">
      <dgm:prSet/>
      <dgm:spPr/>
      <dgm:t>
        <a:bodyPr/>
        <a:lstStyle/>
        <a:p>
          <a:endParaRPr lang="en-US"/>
        </a:p>
      </dgm:t>
    </dgm:pt>
    <dgm:pt modelId="{A14DC193-443B-4A6F-BF7F-EE6AB7004FEE}" type="sibTrans" cxnId="{7084B14E-ED53-4427-BA4B-443110AECD5B}">
      <dgm:prSet/>
      <dgm:spPr/>
      <dgm:t>
        <a:bodyPr/>
        <a:lstStyle/>
        <a:p>
          <a:endParaRPr lang="en-US"/>
        </a:p>
      </dgm:t>
    </dgm:pt>
    <dgm:pt modelId="{EB42DAB6-22B2-40ED-AD83-6C94D7FA3528}">
      <dgm:prSet/>
      <dgm:spPr/>
      <dgm:t>
        <a:bodyPr/>
        <a:lstStyle/>
        <a:p>
          <a:r>
            <a:rPr lang="en-US" b="1"/>
            <a:t>Demand Forecasting </a:t>
          </a:r>
          <a:r>
            <a:rPr lang="en-US"/>
            <a:t>– Purchase likelihood based on demographic and socioeconomic attributes.</a:t>
          </a:r>
        </a:p>
      </dgm:t>
    </dgm:pt>
    <dgm:pt modelId="{99D807D1-39F4-446F-AB8B-0FFC0E6BB4C2}" type="parTrans" cxnId="{B472BB34-FC9E-4A3D-A7D6-CF1A49FB4433}">
      <dgm:prSet/>
      <dgm:spPr/>
      <dgm:t>
        <a:bodyPr/>
        <a:lstStyle/>
        <a:p>
          <a:endParaRPr lang="en-US"/>
        </a:p>
      </dgm:t>
    </dgm:pt>
    <dgm:pt modelId="{B50283DC-8FE0-4E8A-9732-4518DE9D55B9}" type="sibTrans" cxnId="{B472BB34-FC9E-4A3D-A7D6-CF1A49FB4433}">
      <dgm:prSet/>
      <dgm:spPr/>
      <dgm:t>
        <a:bodyPr/>
        <a:lstStyle/>
        <a:p>
          <a:endParaRPr lang="en-US"/>
        </a:p>
      </dgm:t>
    </dgm:pt>
    <dgm:pt modelId="{03494194-06E5-47C9-BB6B-FAF9EC290628}">
      <dgm:prSet/>
      <dgm:spPr/>
      <dgm:t>
        <a:bodyPr/>
        <a:lstStyle/>
        <a:p>
          <a:r>
            <a:rPr lang="en-US" b="1"/>
            <a:t>Customer Segmentation</a:t>
          </a:r>
          <a:r>
            <a:rPr lang="en-US"/>
            <a:t> – To </a:t>
          </a:r>
          <a:r>
            <a:rPr lang="en-GB"/>
            <a:t>segment customers into different groups based on their characteristics. This segmentation can provide insights into target markets.</a:t>
          </a:r>
          <a:endParaRPr lang="en-US"/>
        </a:p>
      </dgm:t>
    </dgm:pt>
    <dgm:pt modelId="{D629F579-39A4-4E47-83D3-7E54A46821EB}" type="parTrans" cxnId="{EE95CFBE-1021-496D-9EF8-6DCD17AF164B}">
      <dgm:prSet/>
      <dgm:spPr/>
      <dgm:t>
        <a:bodyPr/>
        <a:lstStyle/>
        <a:p>
          <a:endParaRPr lang="en-US"/>
        </a:p>
      </dgm:t>
    </dgm:pt>
    <dgm:pt modelId="{0A0A960C-ACA7-441B-BBDF-266FA8D5D068}" type="sibTrans" cxnId="{EE95CFBE-1021-496D-9EF8-6DCD17AF164B}">
      <dgm:prSet/>
      <dgm:spPr/>
      <dgm:t>
        <a:bodyPr/>
        <a:lstStyle/>
        <a:p>
          <a:endParaRPr lang="en-US"/>
        </a:p>
      </dgm:t>
    </dgm:pt>
    <dgm:pt modelId="{D04F78A5-724D-4B30-8C9C-0054094C51BC}">
      <dgm:prSet/>
      <dgm:spPr/>
      <dgm:t>
        <a:bodyPr/>
        <a:lstStyle/>
        <a:p>
          <a:r>
            <a:rPr lang="en-US" b="1"/>
            <a:t>Sales Performance Analysis </a:t>
          </a:r>
          <a:r>
            <a:rPr lang="en-US"/>
            <a:t>- To</a:t>
          </a:r>
          <a:r>
            <a:rPr lang="en-GB"/>
            <a:t> identify patterns and trends that may influence sales performance.</a:t>
          </a:r>
          <a:endParaRPr lang="en-US"/>
        </a:p>
      </dgm:t>
    </dgm:pt>
    <dgm:pt modelId="{20CC0CB5-C9A5-4BBD-BFCC-D8D0F97B6470}" type="parTrans" cxnId="{7098DE1F-4886-40D1-9E5F-6122A355A7E6}">
      <dgm:prSet/>
      <dgm:spPr/>
      <dgm:t>
        <a:bodyPr/>
        <a:lstStyle/>
        <a:p>
          <a:endParaRPr lang="en-US"/>
        </a:p>
      </dgm:t>
    </dgm:pt>
    <dgm:pt modelId="{CE9D2F88-CC3D-4B39-88BC-E31D2156FEFD}" type="sibTrans" cxnId="{7098DE1F-4886-40D1-9E5F-6122A355A7E6}">
      <dgm:prSet/>
      <dgm:spPr/>
      <dgm:t>
        <a:bodyPr/>
        <a:lstStyle/>
        <a:p>
          <a:endParaRPr lang="en-US"/>
        </a:p>
      </dgm:t>
    </dgm:pt>
    <dgm:pt modelId="{516C9BBF-6C88-41C5-BE3F-309ACFE4150D}" type="pres">
      <dgm:prSet presAssocID="{B3864EC4-A6F5-4348-90CC-67236B00CFA1}" presName="diagram" presStyleCnt="0">
        <dgm:presLayoutVars>
          <dgm:dir/>
          <dgm:resizeHandles val="exact"/>
        </dgm:presLayoutVars>
      </dgm:prSet>
      <dgm:spPr/>
    </dgm:pt>
    <dgm:pt modelId="{9414906A-F3E5-4658-A820-CE34E6161443}" type="pres">
      <dgm:prSet presAssocID="{6C71E40D-49F5-43E0-ABF5-26B3EDB3BFB9}" presName="node" presStyleLbl="node1" presStyleIdx="0" presStyleCnt="4">
        <dgm:presLayoutVars>
          <dgm:bulletEnabled val="1"/>
        </dgm:presLayoutVars>
      </dgm:prSet>
      <dgm:spPr/>
    </dgm:pt>
    <dgm:pt modelId="{4E28AAA3-A61E-4F2F-A9D3-0CDDD0181F9B}" type="pres">
      <dgm:prSet presAssocID="{A14DC193-443B-4A6F-BF7F-EE6AB7004FEE}" presName="sibTrans" presStyleCnt="0"/>
      <dgm:spPr/>
    </dgm:pt>
    <dgm:pt modelId="{B789732E-7077-4E32-91F1-9E712FFAF99A}" type="pres">
      <dgm:prSet presAssocID="{EB42DAB6-22B2-40ED-AD83-6C94D7FA3528}" presName="node" presStyleLbl="node1" presStyleIdx="1" presStyleCnt="4">
        <dgm:presLayoutVars>
          <dgm:bulletEnabled val="1"/>
        </dgm:presLayoutVars>
      </dgm:prSet>
      <dgm:spPr/>
    </dgm:pt>
    <dgm:pt modelId="{7B38C5EB-F978-437E-90B9-3DB20C892E8A}" type="pres">
      <dgm:prSet presAssocID="{B50283DC-8FE0-4E8A-9732-4518DE9D55B9}" presName="sibTrans" presStyleCnt="0"/>
      <dgm:spPr/>
    </dgm:pt>
    <dgm:pt modelId="{7DA24918-9332-47EE-86E5-EA53D473DB58}" type="pres">
      <dgm:prSet presAssocID="{03494194-06E5-47C9-BB6B-FAF9EC290628}" presName="node" presStyleLbl="node1" presStyleIdx="2" presStyleCnt="4">
        <dgm:presLayoutVars>
          <dgm:bulletEnabled val="1"/>
        </dgm:presLayoutVars>
      </dgm:prSet>
      <dgm:spPr/>
    </dgm:pt>
    <dgm:pt modelId="{644175A1-948B-49D6-866C-92E0102EBECE}" type="pres">
      <dgm:prSet presAssocID="{0A0A960C-ACA7-441B-BBDF-266FA8D5D068}" presName="sibTrans" presStyleCnt="0"/>
      <dgm:spPr/>
    </dgm:pt>
    <dgm:pt modelId="{FB3F384B-1C62-47A5-8050-51E505E6D6A5}" type="pres">
      <dgm:prSet presAssocID="{D04F78A5-724D-4B30-8C9C-0054094C51BC}" presName="node" presStyleLbl="node1" presStyleIdx="3" presStyleCnt="4">
        <dgm:presLayoutVars>
          <dgm:bulletEnabled val="1"/>
        </dgm:presLayoutVars>
      </dgm:prSet>
      <dgm:spPr/>
    </dgm:pt>
  </dgm:ptLst>
  <dgm:cxnLst>
    <dgm:cxn modelId="{E9A5411E-F5A7-4EBD-8FBF-107ED0A0E224}" type="presOf" srcId="{6C71E40D-49F5-43E0-ABF5-26B3EDB3BFB9}" destId="{9414906A-F3E5-4658-A820-CE34E6161443}" srcOrd="0" destOrd="0" presId="urn:microsoft.com/office/officeart/2005/8/layout/default"/>
    <dgm:cxn modelId="{7098DE1F-4886-40D1-9E5F-6122A355A7E6}" srcId="{B3864EC4-A6F5-4348-90CC-67236B00CFA1}" destId="{D04F78A5-724D-4B30-8C9C-0054094C51BC}" srcOrd="3" destOrd="0" parTransId="{20CC0CB5-C9A5-4BBD-BFCC-D8D0F97B6470}" sibTransId="{CE9D2F88-CC3D-4B39-88BC-E31D2156FEFD}"/>
    <dgm:cxn modelId="{B472BB34-FC9E-4A3D-A7D6-CF1A49FB4433}" srcId="{B3864EC4-A6F5-4348-90CC-67236B00CFA1}" destId="{EB42DAB6-22B2-40ED-AD83-6C94D7FA3528}" srcOrd="1" destOrd="0" parTransId="{99D807D1-39F4-446F-AB8B-0FFC0E6BB4C2}" sibTransId="{B50283DC-8FE0-4E8A-9732-4518DE9D55B9}"/>
    <dgm:cxn modelId="{4EB5B343-51F2-4387-B34F-7248BAD4B1F1}" type="presOf" srcId="{D04F78A5-724D-4B30-8C9C-0054094C51BC}" destId="{FB3F384B-1C62-47A5-8050-51E505E6D6A5}" srcOrd="0" destOrd="0" presId="urn:microsoft.com/office/officeart/2005/8/layout/default"/>
    <dgm:cxn modelId="{7084B14E-ED53-4427-BA4B-443110AECD5B}" srcId="{B3864EC4-A6F5-4348-90CC-67236B00CFA1}" destId="{6C71E40D-49F5-43E0-ABF5-26B3EDB3BFB9}" srcOrd="0" destOrd="0" parTransId="{6E345A24-2DD6-447B-9A89-917E5ABEA6D4}" sibTransId="{A14DC193-443B-4A6F-BF7F-EE6AB7004FEE}"/>
    <dgm:cxn modelId="{BAE42D76-7E88-440A-A52C-750A43DADAAD}" type="presOf" srcId="{03494194-06E5-47C9-BB6B-FAF9EC290628}" destId="{7DA24918-9332-47EE-86E5-EA53D473DB58}" srcOrd="0" destOrd="0" presId="urn:microsoft.com/office/officeart/2005/8/layout/default"/>
    <dgm:cxn modelId="{EE95CFBE-1021-496D-9EF8-6DCD17AF164B}" srcId="{B3864EC4-A6F5-4348-90CC-67236B00CFA1}" destId="{03494194-06E5-47C9-BB6B-FAF9EC290628}" srcOrd="2" destOrd="0" parTransId="{D629F579-39A4-4E47-83D3-7E54A46821EB}" sibTransId="{0A0A960C-ACA7-441B-BBDF-266FA8D5D068}"/>
    <dgm:cxn modelId="{48D18ED6-C35E-4796-A51E-B88C14D6A92D}" type="presOf" srcId="{B3864EC4-A6F5-4348-90CC-67236B00CFA1}" destId="{516C9BBF-6C88-41C5-BE3F-309ACFE4150D}" srcOrd="0" destOrd="0" presId="urn:microsoft.com/office/officeart/2005/8/layout/default"/>
    <dgm:cxn modelId="{BC88E6FA-1D31-4F6E-A491-ED61C2A0881D}" type="presOf" srcId="{EB42DAB6-22B2-40ED-AD83-6C94D7FA3528}" destId="{B789732E-7077-4E32-91F1-9E712FFAF99A}" srcOrd="0" destOrd="0" presId="urn:microsoft.com/office/officeart/2005/8/layout/default"/>
    <dgm:cxn modelId="{86677EA4-2FE7-4D46-96B0-4EA61DA74ED8}" type="presParOf" srcId="{516C9BBF-6C88-41C5-BE3F-309ACFE4150D}" destId="{9414906A-F3E5-4658-A820-CE34E6161443}" srcOrd="0" destOrd="0" presId="urn:microsoft.com/office/officeart/2005/8/layout/default"/>
    <dgm:cxn modelId="{124D19A5-73D8-4D13-87BE-3B08DCAE38BE}" type="presParOf" srcId="{516C9BBF-6C88-41C5-BE3F-309ACFE4150D}" destId="{4E28AAA3-A61E-4F2F-A9D3-0CDDD0181F9B}" srcOrd="1" destOrd="0" presId="urn:microsoft.com/office/officeart/2005/8/layout/default"/>
    <dgm:cxn modelId="{25854218-6318-4068-8517-302B170868D1}" type="presParOf" srcId="{516C9BBF-6C88-41C5-BE3F-309ACFE4150D}" destId="{B789732E-7077-4E32-91F1-9E712FFAF99A}" srcOrd="2" destOrd="0" presId="urn:microsoft.com/office/officeart/2005/8/layout/default"/>
    <dgm:cxn modelId="{B7930F9D-274C-4950-A79E-07FB0736C28A}" type="presParOf" srcId="{516C9BBF-6C88-41C5-BE3F-309ACFE4150D}" destId="{7B38C5EB-F978-437E-90B9-3DB20C892E8A}" srcOrd="3" destOrd="0" presId="urn:microsoft.com/office/officeart/2005/8/layout/default"/>
    <dgm:cxn modelId="{1826D579-F5D2-45AB-921E-801F59B1C016}" type="presParOf" srcId="{516C9BBF-6C88-41C5-BE3F-309ACFE4150D}" destId="{7DA24918-9332-47EE-86E5-EA53D473DB58}" srcOrd="4" destOrd="0" presId="urn:microsoft.com/office/officeart/2005/8/layout/default"/>
    <dgm:cxn modelId="{7C1088D9-75C6-400E-A9B2-E80C4F3CD8A4}" type="presParOf" srcId="{516C9BBF-6C88-41C5-BE3F-309ACFE4150D}" destId="{644175A1-948B-49D6-866C-92E0102EBECE}" srcOrd="5" destOrd="0" presId="urn:microsoft.com/office/officeart/2005/8/layout/default"/>
    <dgm:cxn modelId="{7341437A-0D17-4250-824C-46A426ABD426}" type="presParOf" srcId="{516C9BBF-6C88-41C5-BE3F-309ACFE4150D}" destId="{FB3F384B-1C62-47A5-8050-51E505E6D6A5}"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14906A-F3E5-4658-A820-CE34E6161443}">
      <dsp:nvSpPr>
        <dsp:cNvPr id="0" name=""/>
        <dsp:cNvSpPr/>
      </dsp:nvSpPr>
      <dsp:spPr>
        <a:xfrm>
          <a:off x="1285423" y="3525"/>
          <a:ext cx="4196733" cy="2518040"/>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b="1" kern="1200"/>
            <a:t>Market Research</a:t>
          </a:r>
          <a:r>
            <a:rPr lang="en-US" sz="2700" kern="1200"/>
            <a:t> - </a:t>
          </a:r>
          <a:r>
            <a:rPr lang="en-GB" sz="2700" kern="1200"/>
            <a:t>To understand how price sensitivity affects purchasing decisions.</a:t>
          </a:r>
          <a:endParaRPr lang="en-US" sz="2700" b="1" kern="1200"/>
        </a:p>
      </dsp:txBody>
      <dsp:txXfrm>
        <a:off x="1285423" y="3525"/>
        <a:ext cx="4196733" cy="2518040"/>
      </dsp:txXfrm>
    </dsp:sp>
    <dsp:sp modelId="{B789732E-7077-4E32-91F1-9E712FFAF99A}">
      <dsp:nvSpPr>
        <dsp:cNvPr id="0" name=""/>
        <dsp:cNvSpPr/>
      </dsp:nvSpPr>
      <dsp:spPr>
        <a:xfrm>
          <a:off x="5901830" y="3525"/>
          <a:ext cx="4196733" cy="2518040"/>
        </a:xfrm>
        <a:prstGeom prst="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b="1" kern="1200"/>
            <a:t>Demand Forecasting </a:t>
          </a:r>
          <a:r>
            <a:rPr lang="en-US" sz="2700" kern="1200"/>
            <a:t>– Purchase likelihood based on demographic and socioeconomic attributes.</a:t>
          </a:r>
        </a:p>
      </dsp:txBody>
      <dsp:txXfrm>
        <a:off x="5901830" y="3525"/>
        <a:ext cx="4196733" cy="2518040"/>
      </dsp:txXfrm>
    </dsp:sp>
    <dsp:sp modelId="{7DA24918-9332-47EE-86E5-EA53D473DB58}">
      <dsp:nvSpPr>
        <dsp:cNvPr id="0" name=""/>
        <dsp:cNvSpPr/>
      </dsp:nvSpPr>
      <dsp:spPr>
        <a:xfrm>
          <a:off x="1285423" y="2941239"/>
          <a:ext cx="4196733" cy="2518040"/>
        </a:xfrm>
        <a:prstGeom prst="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b="1" kern="1200"/>
            <a:t>Customer Segmentation</a:t>
          </a:r>
          <a:r>
            <a:rPr lang="en-US" sz="2700" kern="1200"/>
            <a:t> – To </a:t>
          </a:r>
          <a:r>
            <a:rPr lang="en-GB" sz="2700" kern="1200"/>
            <a:t>segment customers into different groups based on their characteristics. This segmentation can provide insights into target markets.</a:t>
          </a:r>
          <a:endParaRPr lang="en-US" sz="2700" kern="1200"/>
        </a:p>
      </dsp:txBody>
      <dsp:txXfrm>
        <a:off x="1285423" y="2941239"/>
        <a:ext cx="4196733" cy="2518040"/>
      </dsp:txXfrm>
    </dsp:sp>
    <dsp:sp modelId="{FB3F384B-1C62-47A5-8050-51E505E6D6A5}">
      <dsp:nvSpPr>
        <dsp:cNvPr id="0" name=""/>
        <dsp:cNvSpPr/>
      </dsp:nvSpPr>
      <dsp:spPr>
        <a:xfrm>
          <a:off x="5901830" y="2941239"/>
          <a:ext cx="4196733" cy="2518040"/>
        </a:xfrm>
        <a:prstGeom prst="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b="1" kern="1200"/>
            <a:t>Sales Performance Analysis </a:t>
          </a:r>
          <a:r>
            <a:rPr lang="en-US" sz="2700" kern="1200"/>
            <a:t>- To</a:t>
          </a:r>
          <a:r>
            <a:rPr lang="en-GB" sz="2700" kern="1200"/>
            <a:t> identify patterns and trends that may influence sales performance.</a:t>
          </a:r>
          <a:endParaRPr lang="en-US" sz="2700" kern="1200"/>
        </a:p>
      </dsp:txBody>
      <dsp:txXfrm>
        <a:off x="5901830" y="2941239"/>
        <a:ext cx="4196733" cy="251804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9/20/2023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96629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9934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847706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43944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9/20/2023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193659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9/20/2023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89607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9/20/2023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48117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9/20/2023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82935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9/20/2023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73598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9/20/2023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1212450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9/20/2023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96017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9/20/2023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01968557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002D14-BFBE-9C31-8585-D5EC18DABB01}"/>
              </a:ext>
            </a:extLst>
          </p:cNvPr>
          <p:cNvSpPr>
            <a:spLocks noGrp="1"/>
          </p:cNvSpPr>
          <p:nvPr>
            <p:ph idx="1"/>
          </p:nvPr>
        </p:nvSpPr>
        <p:spPr>
          <a:xfrm>
            <a:off x="243840" y="152400"/>
            <a:ext cx="11826240" cy="6522720"/>
          </a:xfrm>
        </p:spPr>
        <p:txBody>
          <a:bodyPr>
            <a:normAutofit/>
          </a:bodyPr>
          <a:lstStyle/>
          <a:p>
            <a:pPr marL="0" indent="0" algn="ctr">
              <a:buNone/>
            </a:pPr>
            <a:r>
              <a:rPr lang="en-US" sz="6000" dirty="0">
                <a:latin typeface="Times New Roman" panose="02020603050405020304" pitchFamily="18" charset="0"/>
                <a:cs typeface="Times New Roman" panose="02020603050405020304" pitchFamily="18" charset="0"/>
              </a:rPr>
              <a:t>A Presentation </a:t>
            </a:r>
          </a:p>
          <a:p>
            <a:pPr marL="0" indent="0" algn="ctr">
              <a:buNone/>
            </a:pPr>
            <a:r>
              <a:rPr lang="en-US" sz="6000" dirty="0">
                <a:latin typeface="Times New Roman" panose="02020603050405020304" pitchFamily="18" charset="0"/>
                <a:cs typeface="Times New Roman" panose="02020603050405020304" pitchFamily="18" charset="0"/>
              </a:rPr>
              <a:t>By </a:t>
            </a:r>
          </a:p>
          <a:p>
            <a:pPr marL="0" indent="0" algn="ctr">
              <a:buNone/>
            </a:pPr>
            <a:r>
              <a:rPr lang="en-US" sz="6000" dirty="0">
                <a:latin typeface="Times New Roman" panose="02020603050405020304" pitchFamily="18" charset="0"/>
                <a:cs typeface="Times New Roman" panose="02020603050405020304" pitchFamily="18" charset="0"/>
              </a:rPr>
              <a:t>Chinazom Jennifer Okoli</a:t>
            </a:r>
          </a:p>
          <a:p>
            <a:pPr marL="0" indent="0" algn="ctr">
              <a:buNone/>
            </a:pPr>
            <a:r>
              <a:rPr lang="en-US" sz="6000" dirty="0">
                <a:latin typeface="Times New Roman" panose="02020603050405020304" pitchFamily="18" charset="0"/>
                <a:cs typeface="Times New Roman" panose="02020603050405020304" pitchFamily="18" charset="0"/>
              </a:rPr>
              <a:t>On </a:t>
            </a:r>
          </a:p>
          <a:p>
            <a:pPr marL="0" indent="0" algn="ctr">
              <a:buNone/>
            </a:pPr>
            <a:r>
              <a:rPr lang="en-US" sz="6000" dirty="0">
                <a:latin typeface="Times New Roman" panose="02020603050405020304" pitchFamily="18" charset="0"/>
                <a:cs typeface="Times New Roman" panose="02020603050405020304" pitchFamily="18" charset="0"/>
              </a:rPr>
              <a:t>Bike Sales Analysis</a:t>
            </a:r>
          </a:p>
          <a:p>
            <a:pPr marL="0" indent="0" algn="ctr">
              <a:buNone/>
            </a:pPr>
            <a:r>
              <a:rPr lang="en-US" sz="4000" dirty="0">
                <a:latin typeface="Times New Roman" panose="02020603050405020304" pitchFamily="18" charset="0"/>
                <a:cs typeface="Times New Roman" panose="02020603050405020304" pitchFamily="18" charset="0"/>
              </a:rPr>
              <a:t>                                                </a:t>
            </a:r>
          </a:p>
          <a:p>
            <a:pPr marL="0" indent="0" algn="ctr">
              <a:buNone/>
            </a:pPr>
            <a:r>
              <a:rPr lang="en-US" sz="4000" dirty="0">
                <a:latin typeface="Times New Roman" panose="02020603050405020304" pitchFamily="18" charset="0"/>
                <a:cs typeface="Times New Roman" panose="02020603050405020304" pitchFamily="18" charset="0"/>
              </a:rPr>
              <a:t>                                                                  19</a:t>
            </a:r>
            <a:r>
              <a:rPr lang="en-US" sz="4000" baseline="30000" dirty="0">
                <a:latin typeface="Times New Roman" panose="02020603050405020304" pitchFamily="18" charset="0"/>
                <a:cs typeface="Times New Roman" panose="02020603050405020304" pitchFamily="18" charset="0"/>
              </a:rPr>
              <a:t>th</a:t>
            </a:r>
            <a:r>
              <a:rPr lang="en-US" sz="4000" dirty="0">
                <a:latin typeface="Times New Roman" panose="02020603050405020304" pitchFamily="18" charset="0"/>
                <a:cs typeface="Times New Roman" panose="02020603050405020304" pitchFamily="18" charset="0"/>
              </a:rPr>
              <a:t> Sept.,2023.</a:t>
            </a:r>
          </a:p>
        </p:txBody>
      </p:sp>
    </p:spTree>
    <p:extLst>
      <p:ext uri="{BB962C8B-B14F-4D97-AF65-F5344CB8AC3E}">
        <p14:creationId xmlns:p14="http://schemas.microsoft.com/office/powerpoint/2010/main" val="2121838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0316066-0C2E-8242-8564-D5EDA7A7E07D}"/>
              </a:ext>
            </a:extLst>
          </p:cNvPr>
          <p:cNvSpPr>
            <a:spLocks noGrp="1"/>
          </p:cNvSpPr>
          <p:nvPr>
            <p:ph idx="1"/>
          </p:nvPr>
        </p:nvSpPr>
        <p:spPr>
          <a:xfrm>
            <a:off x="128588" y="157163"/>
            <a:ext cx="12063412" cy="6586537"/>
          </a:xfrm>
        </p:spPr>
        <p:txBody>
          <a:bodyPr>
            <a:normAutofit fontScale="97500"/>
          </a:bodyPr>
          <a:lstStyle/>
          <a:p>
            <a:pPr marL="0" indent="0">
              <a:buNone/>
            </a:pPr>
            <a:r>
              <a:rPr lang="en-GB"/>
              <a:t>2. Commute Distance vs Bike purchased: The effect of commute distance on bike purchase;</a:t>
            </a:r>
          </a:p>
          <a:p>
            <a:pPr marL="0" indent="0">
              <a:buNone/>
            </a:pPr>
            <a:r>
              <a:rPr lang="en-US"/>
              <a:t>                                                    </a:t>
            </a:r>
          </a:p>
        </p:txBody>
      </p:sp>
      <p:pic>
        <p:nvPicPr>
          <p:cNvPr id="6" name="Picture 5">
            <a:extLst>
              <a:ext uri="{FF2B5EF4-FFF2-40B4-BE49-F238E27FC236}">
                <a16:creationId xmlns:a16="http://schemas.microsoft.com/office/drawing/2014/main" id="{8CA43D88-D7FF-03D6-65B7-246FA6B8908F}"/>
              </a:ext>
            </a:extLst>
          </p:cNvPr>
          <p:cNvPicPr>
            <a:picLocks noChangeAspect="1"/>
          </p:cNvPicPr>
          <p:nvPr/>
        </p:nvPicPr>
        <p:blipFill>
          <a:blip r:embed="rId2"/>
          <a:stretch>
            <a:fillRect/>
          </a:stretch>
        </p:blipFill>
        <p:spPr>
          <a:xfrm>
            <a:off x="1321910" y="942975"/>
            <a:ext cx="3671886" cy="2057939"/>
          </a:xfrm>
          <a:prstGeom prst="rect">
            <a:avLst/>
          </a:prstGeom>
        </p:spPr>
      </p:pic>
      <p:pic>
        <p:nvPicPr>
          <p:cNvPr id="8" name="Picture 7">
            <a:extLst>
              <a:ext uri="{FF2B5EF4-FFF2-40B4-BE49-F238E27FC236}">
                <a16:creationId xmlns:a16="http://schemas.microsoft.com/office/drawing/2014/main" id="{63D73FC3-89AD-6F91-A3AC-0BE3867DB130}"/>
              </a:ext>
            </a:extLst>
          </p:cNvPr>
          <p:cNvPicPr>
            <a:picLocks noChangeAspect="1"/>
          </p:cNvPicPr>
          <p:nvPr/>
        </p:nvPicPr>
        <p:blipFill rotWithShape="1">
          <a:blip r:embed="rId3"/>
          <a:srcRect l="808" t="6821" r="1079" b="3994"/>
          <a:stretch/>
        </p:blipFill>
        <p:spPr>
          <a:xfrm>
            <a:off x="4920112" y="944144"/>
            <a:ext cx="5200650" cy="2056770"/>
          </a:xfrm>
          <a:prstGeom prst="rect">
            <a:avLst/>
          </a:prstGeom>
        </p:spPr>
      </p:pic>
      <p:pic>
        <p:nvPicPr>
          <p:cNvPr id="10" name="Picture 9">
            <a:extLst>
              <a:ext uri="{FF2B5EF4-FFF2-40B4-BE49-F238E27FC236}">
                <a16:creationId xmlns:a16="http://schemas.microsoft.com/office/drawing/2014/main" id="{97985FC7-EA39-F24E-19B8-ACA91C7B6198}"/>
              </a:ext>
            </a:extLst>
          </p:cNvPr>
          <p:cNvPicPr>
            <a:picLocks noChangeAspect="1"/>
          </p:cNvPicPr>
          <p:nvPr/>
        </p:nvPicPr>
        <p:blipFill>
          <a:blip r:embed="rId4"/>
          <a:stretch>
            <a:fillRect/>
          </a:stretch>
        </p:blipFill>
        <p:spPr>
          <a:xfrm>
            <a:off x="1321907" y="3000914"/>
            <a:ext cx="8813232" cy="3671888"/>
          </a:xfrm>
          <a:prstGeom prst="rect">
            <a:avLst/>
          </a:prstGeom>
        </p:spPr>
      </p:pic>
    </p:spTree>
    <p:extLst>
      <p:ext uri="{BB962C8B-B14F-4D97-AF65-F5344CB8AC3E}">
        <p14:creationId xmlns:p14="http://schemas.microsoft.com/office/powerpoint/2010/main" val="24879314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E72F5-501D-7117-F1F3-4471FB57A116}"/>
              </a:ext>
            </a:extLst>
          </p:cNvPr>
          <p:cNvSpPr>
            <a:spLocks noGrp="1"/>
          </p:cNvSpPr>
          <p:nvPr>
            <p:ph type="title"/>
          </p:nvPr>
        </p:nvSpPr>
        <p:spPr>
          <a:xfrm>
            <a:off x="200025" y="142875"/>
            <a:ext cx="11844338" cy="642940"/>
          </a:xfrm>
        </p:spPr>
        <p:txBody>
          <a:bodyPr>
            <a:noAutofit/>
          </a:bodyPr>
          <a:lstStyle/>
          <a:p>
            <a:r>
              <a:rPr lang="en-GB" sz="3200">
                <a:latin typeface="Times New Roman" panose="02020603050405020304" pitchFamily="18" charset="0"/>
                <a:cs typeface="Times New Roman" panose="02020603050405020304" pitchFamily="18" charset="0"/>
              </a:rPr>
              <a:t>3. Bike purchased per age bracket: To analyse which Age Bracket bought the most bikes.</a:t>
            </a:r>
            <a:endParaRPr lang="en-US" sz="3200">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3128BFE5-B7CC-B3F3-9125-DE557AD11F28}"/>
              </a:ext>
            </a:extLst>
          </p:cNvPr>
          <p:cNvPicPr>
            <a:picLocks noGrp="1" noChangeAspect="1"/>
          </p:cNvPicPr>
          <p:nvPr>
            <p:ph idx="1"/>
          </p:nvPr>
        </p:nvPicPr>
        <p:blipFill rotWithShape="1">
          <a:blip r:embed="rId2"/>
          <a:srcRect b="7087"/>
          <a:stretch/>
        </p:blipFill>
        <p:spPr>
          <a:xfrm>
            <a:off x="661066" y="942975"/>
            <a:ext cx="3412490" cy="1685925"/>
          </a:xfrm>
        </p:spPr>
      </p:pic>
      <p:pic>
        <p:nvPicPr>
          <p:cNvPr id="9" name="Picture 8">
            <a:extLst>
              <a:ext uri="{FF2B5EF4-FFF2-40B4-BE49-F238E27FC236}">
                <a16:creationId xmlns:a16="http://schemas.microsoft.com/office/drawing/2014/main" id="{DB1F9B66-73D8-5FCD-D84D-9E5A8D8CD36F}"/>
              </a:ext>
            </a:extLst>
          </p:cNvPr>
          <p:cNvPicPr>
            <a:picLocks noChangeAspect="1"/>
          </p:cNvPicPr>
          <p:nvPr/>
        </p:nvPicPr>
        <p:blipFill rotWithShape="1">
          <a:blip r:embed="rId3"/>
          <a:srcRect r="1129" b="7087"/>
          <a:stretch/>
        </p:blipFill>
        <p:spPr>
          <a:xfrm>
            <a:off x="4073557" y="942976"/>
            <a:ext cx="5122113" cy="1685924"/>
          </a:xfrm>
          <a:prstGeom prst="rect">
            <a:avLst/>
          </a:prstGeom>
        </p:spPr>
      </p:pic>
      <p:pic>
        <p:nvPicPr>
          <p:cNvPr id="11" name="Picture 10">
            <a:extLst>
              <a:ext uri="{FF2B5EF4-FFF2-40B4-BE49-F238E27FC236}">
                <a16:creationId xmlns:a16="http://schemas.microsoft.com/office/drawing/2014/main" id="{DF47E402-2667-9B14-F2E5-DA0191334ED9}"/>
              </a:ext>
            </a:extLst>
          </p:cNvPr>
          <p:cNvPicPr>
            <a:picLocks noChangeAspect="1"/>
          </p:cNvPicPr>
          <p:nvPr/>
        </p:nvPicPr>
        <p:blipFill>
          <a:blip r:embed="rId4"/>
          <a:stretch>
            <a:fillRect/>
          </a:stretch>
        </p:blipFill>
        <p:spPr>
          <a:xfrm>
            <a:off x="661065" y="2671042"/>
            <a:ext cx="8534604" cy="3457665"/>
          </a:xfrm>
          <a:prstGeom prst="rect">
            <a:avLst/>
          </a:prstGeom>
        </p:spPr>
      </p:pic>
    </p:spTree>
    <p:extLst>
      <p:ext uri="{BB962C8B-B14F-4D97-AF65-F5344CB8AC3E}">
        <p14:creationId xmlns:p14="http://schemas.microsoft.com/office/powerpoint/2010/main" val="876475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52FA6A-D537-FCB1-EB56-FBE8291A9170}"/>
              </a:ext>
            </a:extLst>
          </p:cNvPr>
          <p:cNvSpPr>
            <a:spLocks noGrp="1"/>
          </p:cNvSpPr>
          <p:nvPr>
            <p:ph idx="1"/>
          </p:nvPr>
        </p:nvSpPr>
        <p:spPr>
          <a:xfrm>
            <a:off x="185737" y="171450"/>
            <a:ext cx="11830051" cy="6400800"/>
          </a:xfrm>
        </p:spPr>
        <p:txBody>
          <a:bodyPr/>
          <a:lstStyle/>
          <a:p>
            <a:pPr marL="0" indent="0">
              <a:buNone/>
            </a:pPr>
            <a:r>
              <a:rPr lang="en-GB"/>
              <a:t>4. Count of Purchased Bikes by Region and Marital Status, The data is further filtered by Cars;</a:t>
            </a:r>
          </a:p>
          <a:p>
            <a:pPr marL="0" indent="0">
              <a:buNone/>
            </a:pPr>
            <a:endParaRPr lang="en-US"/>
          </a:p>
        </p:txBody>
      </p:sp>
      <p:pic>
        <p:nvPicPr>
          <p:cNvPr id="8" name="Picture 7">
            <a:extLst>
              <a:ext uri="{FF2B5EF4-FFF2-40B4-BE49-F238E27FC236}">
                <a16:creationId xmlns:a16="http://schemas.microsoft.com/office/drawing/2014/main" id="{5A8F404E-F7B6-E88E-3E3B-EC7F80E3F31A}"/>
              </a:ext>
            </a:extLst>
          </p:cNvPr>
          <p:cNvPicPr>
            <a:picLocks noChangeAspect="1"/>
          </p:cNvPicPr>
          <p:nvPr/>
        </p:nvPicPr>
        <p:blipFill>
          <a:blip r:embed="rId2"/>
          <a:stretch>
            <a:fillRect/>
          </a:stretch>
        </p:blipFill>
        <p:spPr>
          <a:xfrm>
            <a:off x="1678196" y="1359109"/>
            <a:ext cx="3827343" cy="2430402"/>
          </a:xfrm>
          <a:prstGeom prst="rect">
            <a:avLst/>
          </a:prstGeom>
        </p:spPr>
      </p:pic>
      <p:pic>
        <p:nvPicPr>
          <p:cNvPr id="10" name="Picture 9">
            <a:extLst>
              <a:ext uri="{FF2B5EF4-FFF2-40B4-BE49-F238E27FC236}">
                <a16:creationId xmlns:a16="http://schemas.microsoft.com/office/drawing/2014/main" id="{89CA0D02-8914-5C2C-1318-D5DADC006BE1}"/>
              </a:ext>
            </a:extLst>
          </p:cNvPr>
          <p:cNvPicPr>
            <a:picLocks noChangeAspect="1"/>
          </p:cNvPicPr>
          <p:nvPr/>
        </p:nvPicPr>
        <p:blipFill rotWithShape="1">
          <a:blip r:embed="rId3"/>
          <a:srcRect b="5729"/>
          <a:stretch/>
        </p:blipFill>
        <p:spPr>
          <a:xfrm>
            <a:off x="5500688" y="1359109"/>
            <a:ext cx="3619502" cy="2441366"/>
          </a:xfrm>
          <a:prstGeom prst="rect">
            <a:avLst/>
          </a:prstGeom>
        </p:spPr>
      </p:pic>
      <p:pic>
        <p:nvPicPr>
          <p:cNvPr id="12" name="Picture 11">
            <a:extLst>
              <a:ext uri="{FF2B5EF4-FFF2-40B4-BE49-F238E27FC236}">
                <a16:creationId xmlns:a16="http://schemas.microsoft.com/office/drawing/2014/main" id="{E6234E1C-4BBC-965F-B151-A79F2C869A37}"/>
              </a:ext>
            </a:extLst>
          </p:cNvPr>
          <p:cNvPicPr>
            <a:picLocks noChangeAspect="1"/>
          </p:cNvPicPr>
          <p:nvPr/>
        </p:nvPicPr>
        <p:blipFill>
          <a:blip r:embed="rId4"/>
          <a:stretch>
            <a:fillRect/>
          </a:stretch>
        </p:blipFill>
        <p:spPr>
          <a:xfrm>
            <a:off x="1678196" y="3785737"/>
            <a:ext cx="7441994" cy="2828926"/>
          </a:xfrm>
          <a:prstGeom prst="rect">
            <a:avLst/>
          </a:prstGeom>
        </p:spPr>
      </p:pic>
    </p:spTree>
    <p:extLst>
      <p:ext uri="{BB962C8B-B14F-4D97-AF65-F5344CB8AC3E}">
        <p14:creationId xmlns:p14="http://schemas.microsoft.com/office/powerpoint/2010/main" val="1420811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C950C-9217-C962-F891-AD0A5634AA99}"/>
              </a:ext>
            </a:extLst>
          </p:cNvPr>
          <p:cNvSpPr>
            <a:spLocks noGrp="1"/>
          </p:cNvSpPr>
          <p:nvPr>
            <p:ph type="title"/>
          </p:nvPr>
        </p:nvSpPr>
        <p:spPr>
          <a:xfrm>
            <a:off x="114300" y="100013"/>
            <a:ext cx="11963400" cy="471487"/>
          </a:xfrm>
        </p:spPr>
        <p:txBody>
          <a:bodyPr>
            <a:normAutofit fontScale="90000"/>
          </a:bodyPr>
          <a:lstStyle/>
          <a:p>
            <a:r>
              <a:rPr lang="en-US">
                <a:latin typeface="Times New Roman" panose="02020603050405020304" pitchFamily="18" charset="0"/>
                <a:cs typeface="Times New Roman" panose="02020603050405020304" pitchFamily="18" charset="0"/>
              </a:rPr>
              <a:t>Creating Dashboard</a:t>
            </a:r>
          </a:p>
        </p:txBody>
      </p:sp>
      <p:sp>
        <p:nvSpPr>
          <p:cNvPr id="3" name="Content Placeholder 2">
            <a:extLst>
              <a:ext uri="{FF2B5EF4-FFF2-40B4-BE49-F238E27FC236}">
                <a16:creationId xmlns:a16="http://schemas.microsoft.com/office/drawing/2014/main" id="{3EFB8D97-C367-5C89-8F30-139AA4A69001}"/>
              </a:ext>
            </a:extLst>
          </p:cNvPr>
          <p:cNvSpPr>
            <a:spLocks noGrp="1"/>
          </p:cNvSpPr>
          <p:nvPr>
            <p:ph idx="1"/>
          </p:nvPr>
        </p:nvSpPr>
        <p:spPr>
          <a:xfrm>
            <a:off x="114300" y="571500"/>
            <a:ext cx="11963400" cy="6186486"/>
          </a:xfrm>
        </p:spPr>
        <p:txBody>
          <a:bodyPr vert="horz" lIns="91440" tIns="45720" rIns="91440" bIns="45720" rtlCol="0" anchor="t">
            <a:normAutofit/>
          </a:bodyPr>
          <a:lstStyle/>
          <a:p>
            <a:pPr marL="0" indent="0" algn="just">
              <a:buNone/>
            </a:pPr>
            <a:r>
              <a:rPr lang="en-GB" b="1" dirty="0">
                <a:latin typeface="Times New Roman"/>
                <a:cs typeface="Times New Roman"/>
              </a:rPr>
              <a:t>Steps;</a:t>
            </a:r>
            <a:endParaRPr lang="en-GB" dirty="0">
              <a:latin typeface="Times New Roman"/>
              <a:cs typeface="Times New Roman"/>
            </a:endParaRPr>
          </a:p>
          <a:p>
            <a:pPr algn="just">
              <a:buFont typeface="Arial" panose="020B0604020202020204" pitchFamily="34" charset="0"/>
              <a:buChar char="•"/>
            </a:pPr>
            <a:r>
              <a:rPr lang="en-GB" dirty="0">
                <a:latin typeface="Times New Roman"/>
                <a:cs typeface="Times New Roman"/>
              </a:rPr>
              <a:t>Open a New Spreadsheet</a:t>
            </a:r>
          </a:p>
          <a:p>
            <a:pPr algn="just">
              <a:buFont typeface="Arial" panose="020B0604020202020204" pitchFamily="34" charset="0"/>
              <a:buChar char="•"/>
            </a:pPr>
            <a:r>
              <a:rPr lang="en-GB" dirty="0">
                <a:latin typeface="Times New Roman"/>
                <a:cs typeface="Times New Roman"/>
              </a:rPr>
              <a:t>Select “View” tab</a:t>
            </a:r>
          </a:p>
          <a:p>
            <a:pPr algn="just">
              <a:buFont typeface="Arial" panose="020B0604020202020204" pitchFamily="34" charset="0"/>
              <a:buChar char="•"/>
            </a:pPr>
            <a:r>
              <a:rPr lang="en-GB" dirty="0">
                <a:latin typeface="Times New Roman"/>
                <a:cs typeface="Times New Roman"/>
              </a:rPr>
              <a:t>Untick the “Gridlines”</a:t>
            </a:r>
          </a:p>
          <a:p>
            <a:pPr algn="just">
              <a:buFont typeface="Arial" panose="020B0604020202020204" pitchFamily="34" charset="0"/>
              <a:buChar char="•"/>
            </a:pPr>
            <a:r>
              <a:rPr lang="en-GB" dirty="0">
                <a:latin typeface="Times New Roman"/>
                <a:cs typeface="Times New Roman"/>
              </a:rPr>
              <a:t>A Dashboard header was created by clicking on the “Insert” tab, select “Text box” from the “Text” command,</a:t>
            </a:r>
          </a:p>
          <a:p>
            <a:pPr algn="just">
              <a:buFont typeface="Arial" panose="020B0604020202020204" pitchFamily="34" charset="0"/>
              <a:buChar char="•"/>
            </a:pPr>
            <a:r>
              <a:rPr lang="en-GB" dirty="0">
                <a:latin typeface="Times New Roman"/>
                <a:cs typeface="Times New Roman"/>
              </a:rPr>
              <a:t>Used the cursor to create enough space for the header,</a:t>
            </a:r>
          </a:p>
          <a:p>
            <a:pPr algn="just">
              <a:buFont typeface="Arial" panose="020B0604020202020204" pitchFamily="34" charset="0"/>
              <a:buChar char="•"/>
            </a:pPr>
            <a:r>
              <a:rPr lang="en-GB" dirty="0">
                <a:latin typeface="Times New Roman"/>
                <a:cs typeface="Times New Roman"/>
              </a:rPr>
              <a:t>Coloured the header with blue using the Colour Fill</a:t>
            </a:r>
          </a:p>
          <a:p>
            <a:pPr algn="just"/>
            <a:r>
              <a:rPr lang="en-GB" dirty="0">
                <a:latin typeface="Times New Roman"/>
                <a:cs typeface="Times New Roman"/>
              </a:rPr>
              <a:t>Named the Header, coloured the text white</a:t>
            </a:r>
            <a:endParaRPr lang="en-GB" dirty="0">
              <a:latin typeface="Times New Roman" panose="02020603050405020304" pitchFamily="18" charset="0"/>
              <a:cs typeface="Times New Roman" panose="02020603050405020304" pitchFamily="18" charset="0"/>
            </a:endParaRPr>
          </a:p>
          <a:p>
            <a:pPr algn="just"/>
            <a:r>
              <a:rPr lang="en-GB" dirty="0">
                <a:latin typeface="Times New Roman"/>
                <a:cs typeface="Times New Roman"/>
              </a:rPr>
              <a:t> Copied and Pasted my Pivot Charts, one at a time</a:t>
            </a:r>
          </a:p>
          <a:p>
            <a:pPr algn="just">
              <a:buFont typeface="Arial" panose="020B0604020202020204" pitchFamily="34" charset="0"/>
              <a:buChar char="•"/>
            </a:pPr>
            <a:r>
              <a:rPr lang="en-GB" dirty="0">
                <a:latin typeface="Times New Roman"/>
                <a:cs typeface="Times New Roman"/>
              </a:rPr>
              <a:t>Aligned them with my cursor.</a:t>
            </a:r>
            <a:endParaRPr lang="en-US" dirty="0">
              <a:latin typeface="Times New Roman"/>
              <a:cs typeface="Times New Roman"/>
            </a:endParaRPr>
          </a:p>
        </p:txBody>
      </p:sp>
    </p:spTree>
    <p:extLst>
      <p:ext uri="{BB962C8B-B14F-4D97-AF65-F5344CB8AC3E}">
        <p14:creationId xmlns:p14="http://schemas.microsoft.com/office/powerpoint/2010/main" val="2188197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29274-9FED-A270-D5BA-F82C9DF0F276}"/>
              </a:ext>
            </a:extLst>
          </p:cNvPr>
          <p:cNvSpPr>
            <a:spLocks noGrp="1"/>
          </p:cNvSpPr>
          <p:nvPr>
            <p:ph type="title"/>
          </p:nvPr>
        </p:nvSpPr>
        <p:spPr>
          <a:xfrm>
            <a:off x="140491" y="157164"/>
            <a:ext cx="11958638" cy="642936"/>
          </a:xfrm>
        </p:spPr>
        <p:txBody>
          <a:bodyPr>
            <a:normAutofit fontScale="90000"/>
          </a:bodyPr>
          <a:lstStyle/>
          <a:p>
            <a:br>
              <a:rPr lang="en-GB" b="1">
                <a:latin typeface="Times New Roman" panose="02020603050405020304" pitchFamily="18" charset="0"/>
                <a:cs typeface="Times New Roman" panose="02020603050405020304" pitchFamily="18" charset="0"/>
              </a:rPr>
            </a:br>
            <a:r>
              <a:rPr lang="en-GB" b="1">
                <a:latin typeface="Times New Roman" panose="02020603050405020304" pitchFamily="18" charset="0"/>
                <a:cs typeface="Times New Roman" panose="02020603050405020304" pitchFamily="18" charset="0"/>
              </a:rPr>
              <a:t>Inserting Slicers</a:t>
            </a:r>
            <a:br>
              <a:rPr lang="en-GB"/>
            </a:br>
            <a:endParaRPr lang="en-US"/>
          </a:p>
        </p:txBody>
      </p:sp>
      <p:sp>
        <p:nvSpPr>
          <p:cNvPr id="3" name="Content Placeholder 2">
            <a:extLst>
              <a:ext uri="{FF2B5EF4-FFF2-40B4-BE49-F238E27FC236}">
                <a16:creationId xmlns:a16="http://schemas.microsoft.com/office/drawing/2014/main" id="{332BFBC3-285A-2E06-A91D-9492F094DDE6}"/>
              </a:ext>
            </a:extLst>
          </p:cNvPr>
          <p:cNvSpPr>
            <a:spLocks noGrp="1"/>
          </p:cNvSpPr>
          <p:nvPr>
            <p:ph idx="1"/>
          </p:nvPr>
        </p:nvSpPr>
        <p:spPr>
          <a:xfrm>
            <a:off x="128586" y="800101"/>
            <a:ext cx="11958637" cy="6057900"/>
          </a:xfrm>
        </p:spPr>
        <p:txBody>
          <a:bodyPr vert="horz" lIns="91440" tIns="45720" rIns="91440" bIns="45720" rtlCol="0" anchor="t">
            <a:normAutofit/>
          </a:bodyPr>
          <a:lstStyle/>
          <a:p>
            <a:pPr marL="0" indent="0" algn="just">
              <a:lnSpc>
                <a:spcPct val="100000"/>
              </a:lnSpc>
              <a:buNone/>
            </a:pPr>
            <a:r>
              <a:rPr lang="en-GB" sz="3200" dirty="0">
                <a:latin typeface="Times New Roman"/>
                <a:cs typeface="Times New Roman"/>
              </a:rPr>
              <a:t>Slicers - Visual filter added to pivot tables and pivot charts in Excel. Allows filtering data quickly and easily, making it simple to understand what data is currently displayed.</a:t>
            </a:r>
          </a:p>
          <a:p>
            <a:pPr algn="just">
              <a:lnSpc>
                <a:spcPct val="100000"/>
              </a:lnSpc>
              <a:buFont typeface="Arial" panose="020B0604020202020204" pitchFamily="34" charset="0"/>
              <a:buChar char="•"/>
            </a:pPr>
            <a:r>
              <a:rPr lang="en-GB" sz="3200" dirty="0">
                <a:latin typeface="Times New Roman"/>
                <a:cs typeface="Times New Roman"/>
              </a:rPr>
              <a:t>Clicked on the “PivotChartAnalyze” Tab, then on “Insert Slicers” and selected some of the column heads.</a:t>
            </a:r>
          </a:p>
          <a:p>
            <a:pPr algn="just">
              <a:lnSpc>
                <a:spcPct val="100000"/>
              </a:lnSpc>
              <a:buFont typeface="Arial" panose="020B0604020202020204" pitchFamily="34" charset="0"/>
              <a:buChar char="•"/>
            </a:pPr>
            <a:r>
              <a:rPr lang="en-GB" sz="3200" dirty="0">
                <a:latin typeface="Times New Roman"/>
                <a:cs typeface="Times New Roman"/>
              </a:rPr>
              <a:t>Using my cursor, I arranged the slicers by the side of my charts.</a:t>
            </a:r>
          </a:p>
          <a:p>
            <a:pPr marL="0" indent="0" algn="just">
              <a:lnSpc>
                <a:spcPct val="100000"/>
              </a:lnSpc>
              <a:buNone/>
            </a:pPr>
            <a:r>
              <a:rPr lang="en-GB" sz="3200" dirty="0">
                <a:latin typeface="Times New Roman"/>
                <a:cs typeface="Times New Roman"/>
              </a:rPr>
              <a:t>To connect each slicer to all the Pivot Charts;</a:t>
            </a:r>
          </a:p>
          <a:p>
            <a:pPr algn="just">
              <a:lnSpc>
                <a:spcPct val="100000"/>
              </a:lnSpc>
            </a:pPr>
            <a:r>
              <a:rPr lang="en-GB" sz="3200" dirty="0">
                <a:latin typeface="Times New Roman"/>
                <a:cs typeface="Times New Roman"/>
              </a:rPr>
              <a:t>Clicked on the slicer which causes a “Slicer” tab to appear, clicked on it then on “Report connections”. Ticked all the Pivot Table listed.</a:t>
            </a:r>
          </a:p>
          <a:p>
            <a:pPr marL="0" indent="0">
              <a:buNone/>
            </a:pPr>
            <a:endParaRPr lang="en-US" dirty="0"/>
          </a:p>
        </p:txBody>
      </p:sp>
    </p:spTree>
    <p:extLst>
      <p:ext uri="{BB962C8B-B14F-4D97-AF65-F5344CB8AC3E}">
        <p14:creationId xmlns:p14="http://schemas.microsoft.com/office/powerpoint/2010/main" val="39056925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D98744E-D5DC-EEFC-03EB-B82F388E8B16}"/>
              </a:ext>
            </a:extLst>
          </p:cNvPr>
          <p:cNvPicPr>
            <a:picLocks noGrp="1" noChangeAspect="1"/>
          </p:cNvPicPr>
          <p:nvPr>
            <p:ph idx="1"/>
          </p:nvPr>
        </p:nvPicPr>
        <p:blipFill rotWithShape="1">
          <a:blip r:embed="rId2"/>
          <a:srcRect r="156" b="416"/>
          <a:stretch/>
        </p:blipFill>
        <p:spPr>
          <a:xfrm>
            <a:off x="0" y="0"/>
            <a:ext cx="12172950" cy="6829426"/>
          </a:xfrm>
        </p:spPr>
      </p:pic>
    </p:spTree>
    <p:extLst>
      <p:ext uri="{BB962C8B-B14F-4D97-AF65-F5344CB8AC3E}">
        <p14:creationId xmlns:p14="http://schemas.microsoft.com/office/powerpoint/2010/main" val="9353696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EADEC-50C7-F9A3-AA43-9F42EC5131FB}"/>
              </a:ext>
            </a:extLst>
          </p:cNvPr>
          <p:cNvSpPr>
            <a:spLocks noGrp="1"/>
          </p:cNvSpPr>
          <p:nvPr>
            <p:ph type="title"/>
          </p:nvPr>
        </p:nvSpPr>
        <p:spPr>
          <a:xfrm>
            <a:off x="171449" y="114300"/>
            <a:ext cx="11815763" cy="414338"/>
          </a:xfrm>
        </p:spPr>
        <p:txBody>
          <a:bodyPr>
            <a:normAutofit fontScale="90000"/>
          </a:bodyPr>
          <a:lstStyle/>
          <a:p>
            <a:br>
              <a:rPr lang="en-GB" b="1"/>
            </a:br>
            <a:r>
              <a:rPr lang="en-GB" b="1"/>
              <a:t>Conclusion</a:t>
            </a:r>
            <a:br>
              <a:rPr lang="en-GB" b="1"/>
            </a:br>
            <a:endParaRPr lang="en-US"/>
          </a:p>
        </p:txBody>
      </p:sp>
      <p:sp>
        <p:nvSpPr>
          <p:cNvPr id="3" name="Content Placeholder 2">
            <a:extLst>
              <a:ext uri="{FF2B5EF4-FFF2-40B4-BE49-F238E27FC236}">
                <a16:creationId xmlns:a16="http://schemas.microsoft.com/office/drawing/2014/main" id="{4A82AE19-C2B0-9120-5CA6-53150B7090C4}"/>
              </a:ext>
            </a:extLst>
          </p:cNvPr>
          <p:cNvSpPr>
            <a:spLocks noGrp="1"/>
          </p:cNvSpPr>
          <p:nvPr>
            <p:ph idx="1"/>
          </p:nvPr>
        </p:nvSpPr>
        <p:spPr>
          <a:xfrm>
            <a:off x="171449" y="642938"/>
            <a:ext cx="11815763" cy="6100761"/>
          </a:xfrm>
        </p:spPr>
        <p:txBody>
          <a:bodyPr vert="horz" lIns="91440" tIns="45720" rIns="91440" bIns="45720" rtlCol="0" anchor="t">
            <a:normAutofit/>
          </a:bodyPr>
          <a:lstStyle/>
          <a:p>
            <a:pPr marL="0" indent="0" algn="just">
              <a:lnSpc>
                <a:spcPct val="100000"/>
              </a:lnSpc>
              <a:buNone/>
            </a:pPr>
            <a:r>
              <a:rPr lang="en-GB" dirty="0">
                <a:latin typeface="Times New Roman"/>
                <a:cs typeface="Times New Roman"/>
              </a:rPr>
              <a:t>From the above analysed Data;</a:t>
            </a:r>
          </a:p>
          <a:p>
            <a:pPr algn="just">
              <a:lnSpc>
                <a:spcPct val="100000"/>
              </a:lnSpc>
            </a:pPr>
            <a:r>
              <a:rPr lang="en-GB" b="1" dirty="0">
                <a:latin typeface="Times New Roman"/>
                <a:cs typeface="Times New Roman"/>
              </a:rPr>
              <a:t>Table 1 - </a:t>
            </a:r>
            <a:r>
              <a:rPr lang="en-GB" dirty="0">
                <a:latin typeface="Times New Roman"/>
                <a:cs typeface="Times New Roman"/>
              </a:rPr>
              <a:t>Average Income of Individuals who purchased bikes is higher. Male has higher Average Income than the Females, also bought more bikes than them.</a:t>
            </a:r>
          </a:p>
          <a:p>
            <a:pPr algn="just">
              <a:lnSpc>
                <a:spcPct val="100000"/>
              </a:lnSpc>
            </a:pPr>
            <a:r>
              <a:rPr lang="en-GB" b="1" dirty="0">
                <a:latin typeface="Times New Roman"/>
                <a:cs typeface="Times New Roman"/>
              </a:rPr>
              <a:t>Table 2 -</a:t>
            </a:r>
            <a:r>
              <a:rPr lang="en-GB" dirty="0">
                <a:latin typeface="Times New Roman"/>
                <a:cs typeface="Times New Roman"/>
              </a:rPr>
              <a:t> Commute Distance vs Bike Purchased</a:t>
            </a:r>
          </a:p>
          <a:p>
            <a:pPr marL="0" indent="0" algn="just">
              <a:lnSpc>
                <a:spcPct val="100000"/>
              </a:lnSpc>
              <a:buNone/>
            </a:pPr>
            <a:r>
              <a:rPr lang="en-GB" dirty="0">
                <a:latin typeface="Times New Roman"/>
                <a:cs typeface="Times New Roman"/>
              </a:rPr>
              <a:t>0-1 Miles has the highest purchase followed by 2-5Miles while 10+ miles has the least purchase. 0-1Miles also has the highest number of no purchase followed by 5-10Miles.</a:t>
            </a:r>
          </a:p>
          <a:p>
            <a:pPr algn="just">
              <a:lnSpc>
                <a:spcPct val="100000"/>
              </a:lnSpc>
            </a:pPr>
            <a:r>
              <a:rPr lang="en-GB" b="1" dirty="0">
                <a:latin typeface="Times New Roman"/>
                <a:cs typeface="Times New Roman"/>
              </a:rPr>
              <a:t>Table 3</a:t>
            </a:r>
            <a:r>
              <a:rPr lang="en-GB" dirty="0">
                <a:latin typeface="Times New Roman"/>
                <a:cs typeface="Times New Roman"/>
              </a:rPr>
              <a:t> - Bike Purchased Per Age Bracket:</a:t>
            </a:r>
          </a:p>
          <a:p>
            <a:pPr marL="0" indent="0" algn="just">
              <a:lnSpc>
                <a:spcPct val="100000"/>
              </a:lnSpc>
              <a:buNone/>
            </a:pPr>
            <a:r>
              <a:rPr lang="en-GB" dirty="0">
                <a:latin typeface="Times New Roman"/>
                <a:cs typeface="Times New Roman"/>
              </a:rPr>
              <a:t>The Middle age group (31 -54) bought more bikes followed by the Old group (55+) with a wide range of over 200. The Old and Adolescent (30 and below) fall in the “No” category than they do in the “Yes”.</a:t>
            </a:r>
          </a:p>
          <a:p>
            <a:pPr marL="0" indent="0">
              <a:buNone/>
            </a:pPr>
            <a:endParaRPr lang="en-GB" dirty="0"/>
          </a:p>
          <a:p>
            <a:endParaRPr lang="en-US" dirty="0"/>
          </a:p>
        </p:txBody>
      </p:sp>
    </p:spTree>
    <p:extLst>
      <p:ext uri="{BB962C8B-B14F-4D97-AF65-F5344CB8AC3E}">
        <p14:creationId xmlns:p14="http://schemas.microsoft.com/office/powerpoint/2010/main" val="2765512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3BA614-608B-B3EA-25E2-87438D9FA757}"/>
              </a:ext>
            </a:extLst>
          </p:cNvPr>
          <p:cNvSpPr>
            <a:spLocks noGrp="1"/>
          </p:cNvSpPr>
          <p:nvPr>
            <p:ph idx="1"/>
          </p:nvPr>
        </p:nvSpPr>
        <p:spPr>
          <a:xfrm>
            <a:off x="228599" y="214312"/>
            <a:ext cx="11830051" cy="6643687"/>
          </a:xfrm>
        </p:spPr>
        <p:txBody>
          <a:bodyPr>
            <a:normAutofit/>
          </a:bodyPr>
          <a:lstStyle/>
          <a:p>
            <a:pPr algn="just">
              <a:lnSpc>
                <a:spcPct val="100000"/>
              </a:lnSpc>
            </a:pPr>
            <a:r>
              <a:rPr lang="en-GB" b="1">
                <a:latin typeface="Times New Roman" panose="02020603050405020304" pitchFamily="18" charset="0"/>
                <a:cs typeface="Times New Roman" panose="02020603050405020304" pitchFamily="18" charset="0"/>
              </a:rPr>
              <a:t>Table 4</a:t>
            </a:r>
            <a:r>
              <a:rPr lang="en-GB">
                <a:latin typeface="Times New Roman" panose="02020603050405020304" pitchFamily="18" charset="0"/>
                <a:cs typeface="Times New Roman" panose="02020603050405020304" pitchFamily="18" charset="0"/>
              </a:rPr>
              <a:t> - Count of Purchase by Region and Marital Status, filtered by Cars:</a:t>
            </a:r>
          </a:p>
          <a:p>
            <a:pPr marL="0" indent="0" algn="just">
              <a:lnSpc>
                <a:spcPct val="100000"/>
              </a:lnSpc>
              <a:buNone/>
            </a:pPr>
            <a:r>
              <a:rPr lang="en-GB">
                <a:latin typeface="Times New Roman" panose="02020603050405020304" pitchFamily="18" charset="0"/>
                <a:cs typeface="Times New Roman" panose="02020603050405020304" pitchFamily="18" charset="0"/>
              </a:rPr>
              <a:t>More purchases were made in North America, followed by Europe then Pacific. Married folks made more purchase than the Single overall, though in Europe and Pacific, Single made more purchases by a few than the Married while in North America, the reverse was the case.</a:t>
            </a:r>
          </a:p>
          <a:p>
            <a:pPr marL="0" indent="0" algn="just">
              <a:lnSpc>
                <a:spcPct val="100000"/>
              </a:lnSpc>
              <a:buNone/>
            </a:pPr>
            <a:r>
              <a:rPr lang="en-GB">
                <a:latin typeface="Times New Roman" panose="02020603050405020304" pitchFamily="18" charset="0"/>
                <a:cs typeface="Times New Roman" panose="02020603050405020304" pitchFamily="18" charset="0"/>
              </a:rPr>
              <a:t>Individuals with 2 cars made the highest purchase followed by 1 car then No car on a close range. People with 4 cars made the least purchase.</a:t>
            </a:r>
          </a:p>
          <a:p>
            <a:pPr marL="0" indent="0" algn="just">
              <a:lnSpc>
                <a:spcPct val="100000"/>
              </a:lnSpc>
              <a:buNone/>
            </a:pPr>
            <a:endParaRPr lang="en-GB">
              <a:latin typeface="Times New Roman" panose="02020603050405020304" pitchFamily="18" charset="0"/>
              <a:cs typeface="Times New Roman" panose="02020603050405020304" pitchFamily="18" charset="0"/>
            </a:endParaRPr>
          </a:p>
          <a:p>
            <a:pPr algn="just">
              <a:lnSpc>
                <a:spcPct val="100000"/>
              </a:lnSpc>
            </a:pPr>
            <a:r>
              <a:rPr lang="en-GB">
                <a:latin typeface="Times New Roman" panose="02020603050405020304" pitchFamily="18" charset="0"/>
                <a:cs typeface="Times New Roman" panose="02020603050405020304" pitchFamily="18" charset="0"/>
              </a:rPr>
              <a:t>The Males, People that commune within 0-1Mile, the Middle age, the Married and North America made more purchases than their cohorts, though the differences in some wasn't much.</a:t>
            </a:r>
          </a:p>
          <a:p>
            <a:endParaRPr lang="en-US"/>
          </a:p>
        </p:txBody>
      </p:sp>
    </p:spTree>
    <p:extLst>
      <p:ext uri="{BB962C8B-B14F-4D97-AF65-F5344CB8AC3E}">
        <p14:creationId xmlns:p14="http://schemas.microsoft.com/office/powerpoint/2010/main" val="10141458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904BC11-2D69-8FD8-63FB-4E97B2476A46}"/>
              </a:ext>
            </a:extLst>
          </p:cNvPr>
          <p:cNvSpPr>
            <a:spLocks noGrp="1"/>
          </p:cNvSpPr>
          <p:nvPr>
            <p:ph idx="1"/>
          </p:nvPr>
        </p:nvSpPr>
        <p:spPr>
          <a:xfrm>
            <a:off x="630936" y="2660904"/>
            <a:ext cx="4818888" cy="3547872"/>
          </a:xfrm>
        </p:spPr>
        <p:txBody>
          <a:bodyPr anchor="t">
            <a:normAutofit/>
          </a:bodyPr>
          <a:lstStyle/>
          <a:p>
            <a:pPr marL="0" indent="0">
              <a:buNone/>
            </a:pPr>
            <a:r>
              <a:rPr lang="en-US" sz="4000">
                <a:solidFill>
                  <a:schemeClr val="bg2">
                    <a:lumMod val="10000"/>
                  </a:schemeClr>
                </a:solidFill>
                <a:latin typeface="Times New Roman"/>
                <a:cs typeface="Times New Roman"/>
              </a:rPr>
              <a:t>THANK</a:t>
            </a:r>
          </a:p>
          <a:p>
            <a:pPr marL="0" indent="0">
              <a:buNone/>
            </a:pPr>
            <a:endParaRPr lang="en-US" sz="4000">
              <a:solidFill>
                <a:schemeClr val="bg2">
                  <a:lumMod val="10000"/>
                </a:schemeClr>
              </a:solidFill>
              <a:latin typeface="Times New Roman"/>
              <a:cs typeface="Times New Roman"/>
            </a:endParaRPr>
          </a:p>
          <a:p>
            <a:pPr marL="0" indent="0">
              <a:buNone/>
            </a:pPr>
            <a:endParaRPr lang="en-US" sz="4000">
              <a:solidFill>
                <a:schemeClr val="bg2">
                  <a:lumMod val="10000"/>
                </a:schemeClr>
              </a:solidFill>
              <a:latin typeface="Times New Roman"/>
              <a:cs typeface="Times New Roman"/>
            </a:endParaRPr>
          </a:p>
          <a:p>
            <a:pPr marL="0" indent="0">
              <a:buNone/>
            </a:pPr>
            <a:endParaRPr lang="en-US" sz="4000">
              <a:solidFill>
                <a:schemeClr val="bg2">
                  <a:lumMod val="10000"/>
                </a:schemeClr>
              </a:solidFill>
              <a:latin typeface="Times New Roman"/>
              <a:cs typeface="Times New Roman"/>
            </a:endParaRPr>
          </a:p>
          <a:p>
            <a:pPr marL="0" indent="0">
              <a:buNone/>
            </a:pPr>
            <a:r>
              <a:rPr lang="en-US" sz="4000">
                <a:solidFill>
                  <a:schemeClr val="bg2">
                    <a:lumMod val="10000"/>
                  </a:schemeClr>
                </a:solidFill>
                <a:latin typeface="Times New Roman"/>
                <a:cs typeface="Times New Roman"/>
              </a:rPr>
              <a:t>                      YOU.</a:t>
            </a:r>
          </a:p>
        </p:txBody>
      </p:sp>
      <p:pic>
        <p:nvPicPr>
          <p:cNvPr id="7" name="Graphic 6" descr="Smiling Face with No Fill">
            <a:extLst>
              <a:ext uri="{FF2B5EF4-FFF2-40B4-BE49-F238E27FC236}">
                <a16:creationId xmlns:a16="http://schemas.microsoft.com/office/drawing/2014/main" id="{8C045920-E80A-42FE-7CE8-8CB0E534960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9048" y="699516"/>
            <a:ext cx="5458968" cy="5458968"/>
          </a:xfrm>
          <a:prstGeom prst="rect">
            <a:avLst/>
          </a:prstGeom>
        </p:spPr>
      </p:pic>
    </p:spTree>
    <p:extLst>
      <p:ext uri="{BB962C8B-B14F-4D97-AF65-F5344CB8AC3E}">
        <p14:creationId xmlns:p14="http://schemas.microsoft.com/office/powerpoint/2010/main" val="2389131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667924-FA66-AA0E-EFB7-A2C74FF04443}"/>
              </a:ext>
            </a:extLst>
          </p:cNvPr>
          <p:cNvSpPr>
            <a:spLocks noGrp="1"/>
          </p:cNvSpPr>
          <p:nvPr>
            <p:ph idx="1"/>
          </p:nvPr>
        </p:nvSpPr>
        <p:spPr>
          <a:xfrm>
            <a:off x="303528" y="94363"/>
            <a:ext cx="11766552" cy="6354874"/>
          </a:xfrm>
        </p:spPr>
        <p:txBody>
          <a:bodyPr vert="horz" lIns="91440" tIns="45720" rIns="91440" bIns="45720" rtlCol="0" anchor="ctr">
            <a:noAutofit/>
          </a:bodyPr>
          <a:lstStyle/>
          <a:p>
            <a:pPr marL="0" indent="0">
              <a:lnSpc>
                <a:spcPct val="90000"/>
              </a:lnSpc>
              <a:buNone/>
            </a:pPr>
            <a:endParaRPr lang="en-GB" sz="3200" dirty="0">
              <a:latin typeface="Times New Roman"/>
              <a:ea typeface="Calibri"/>
              <a:cs typeface="Calibri"/>
            </a:endParaRPr>
          </a:p>
          <a:p>
            <a:pPr marL="0" indent="0">
              <a:lnSpc>
                <a:spcPct val="90000"/>
              </a:lnSpc>
              <a:buNone/>
            </a:pPr>
            <a:endParaRPr lang="en-GB" sz="3200" dirty="0">
              <a:latin typeface="Times New Roman"/>
              <a:ea typeface="Calibri"/>
              <a:cs typeface="Calibri"/>
            </a:endParaRPr>
          </a:p>
          <a:p>
            <a:pPr marL="0" indent="0">
              <a:lnSpc>
                <a:spcPct val="90000"/>
              </a:lnSpc>
              <a:buNone/>
            </a:pPr>
            <a:endParaRPr lang="en-GB" sz="3200" dirty="0">
              <a:latin typeface="Times New Roman"/>
              <a:ea typeface="Calibri"/>
              <a:cs typeface="Calibri"/>
            </a:endParaRPr>
          </a:p>
          <a:p>
            <a:pPr marL="0" indent="0">
              <a:lnSpc>
                <a:spcPct val="90000"/>
              </a:lnSpc>
              <a:buNone/>
            </a:pPr>
            <a:r>
              <a:rPr lang="en-GB" sz="3200" dirty="0">
                <a:latin typeface="Times New Roman"/>
                <a:ea typeface="Calibri"/>
                <a:cs typeface="Calibri"/>
              </a:rPr>
              <a:t>Outline;</a:t>
            </a:r>
            <a:endParaRPr lang="en-GB" dirty="0"/>
          </a:p>
          <a:p>
            <a:pPr>
              <a:lnSpc>
                <a:spcPct val="90000"/>
              </a:lnSpc>
              <a:buSzPct val="114999"/>
            </a:pPr>
            <a:r>
              <a:rPr lang="en-GB" sz="3200" dirty="0">
                <a:latin typeface="Times New Roman"/>
                <a:ea typeface="Calibri"/>
                <a:cs typeface="Calibri"/>
              </a:rPr>
              <a:t>Introduction</a:t>
            </a:r>
            <a:endParaRPr lang="en-GB" dirty="0"/>
          </a:p>
          <a:p>
            <a:pPr>
              <a:lnSpc>
                <a:spcPct val="90000"/>
              </a:lnSpc>
            </a:pPr>
            <a:r>
              <a:rPr lang="en-GB" sz="3200" dirty="0">
                <a:latin typeface="Times New Roman"/>
                <a:ea typeface="Calibri"/>
                <a:cs typeface="Calibri"/>
              </a:rPr>
              <a:t>What our Dataset looks like before cleaning</a:t>
            </a:r>
          </a:p>
          <a:p>
            <a:pPr>
              <a:lnSpc>
                <a:spcPct val="90000"/>
              </a:lnSpc>
            </a:pPr>
            <a:r>
              <a:rPr lang="en-GB" sz="3200" dirty="0">
                <a:latin typeface="Times New Roman"/>
                <a:ea typeface="Calibri"/>
                <a:cs typeface="Calibri"/>
              </a:rPr>
              <a:t>Data Cleaning</a:t>
            </a:r>
          </a:p>
          <a:p>
            <a:pPr>
              <a:lnSpc>
                <a:spcPct val="90000"/>
              </a:lnSpc>
            </a:pPr>
            <a:r>
              <a:rPr lang="en-GB" sz="3200" dirty="0">
                <a:latin typeface="Times New Roman"/>
                <a:ea typeface="Calibri"/>
                <a:cs typeface="Calibri"/>
              </a:rPr>
              <a:t>What our Dataset looks like after cleaning</a:t>
            </a:r>
          </a:p>
          <a:p>
            <a:pPr>
              <a:lnSpc>
                <a:spcPct val="90000"/>
              </a:lnSpc>
            </a:pPr>
            <a:r>
              <a:rPr lang="en-GB" sz="3200" dirty="0">
                <a:latin typeface="Times New Roman"/>
                <a:ea typeface="Calibri"/>
                <a:cs typeface="Calibri"/>
              </a:rPr>
              <a:t>Creating Pivot Table</a:t>
            </a:r>
          </a:p>
          <a:p>
            <a:pPr>
              <a:lnSpc>
                <a:spcPct val="90000"/>
              </a:lnSpc>
            </a:pPr>
            <a:r>
              <a:rPr lang="en-GB" sz="3200" dirty="0">
                <a:latin typeface="Times New Roman"/>
                <a:ea typeface="Calibri"/>
                <a:cs typeface="Calibri"/>
              </a:rPr>
              <a:t>Findings</a:t>
            </a:r>
          </a:p>
          <a:p>
            <a:pPr>
              <a:lnSpc>
                <a:spcPct val="90000"/>
              </a:lnSpc>
            </a:pPr>
            <a:r>
              <a:rPr lang="en-GB" sz="3200" dirty="0">
                <a:latin typeface="Times New Roman"/>
                <a:ea typeface="Calibri"/>
                <a:cs typeface="Calibri"/>
              </a:rPr>
              <a:t>Creating Dashboard</a:t>
            </a:r>
          </a:p>
          <a:p>
            <a:pPr>
              <a:lnSpc>
                <a:spcPct val="90000"/>
              </a:lnSpc>
            </a:pPr>
            <a:r>
              <a:rPr lang="en-GB" sz="3200" dirty="0">
                <a:latin typeface="Times New Roman"/>
                <a:ea typeface="Calibri"/>
                <a:cs typeface="Calibri"/>
              </a:rPr>
              <a:t>Inserting Slicers</a:t>
            </a:r>
          </a:p>
          <a:p>
            <a:pPr>
              <a:lnSpc>
                <a:spcPct val="90000"/>
              </a:lnSpc>
            </a:pPr>
            <a:r>
              <a:rPr lang="en-GB" sz="3200" dirty="0">
                <a:latin typeface="Times New Roman"/>
                <a:ea typeface="Calibri"/>
                <a:cs typeface="Calibri"/>
              </a:rPr>
              <a:t>Image of our Dashboard</a:t>
            </a:r>
          </a:p>
          <a:p>
            <a:pPr>
              <a:lnSpc>
                <a:spcPct val="90000"/>
              </a:lnSpc>
            </a:pPr>
            <a:r>
              <a:rPr lang="en-GB" sz="3200" dirty="0">
                <a:latin typeface="Times New Roman"/>
                <a:ea typeface="Calibri"/>
                <a:cs typeface="Calibri"/>
              </a:rPr>
              <a:t>Conclusion.</a:t>
            </a:r>
          </a:p>
          <a:p>
            <a:pPr>
              <a:lnSpc>
                <a:spcPct val="90000"/>
              </a:lnSpc>
            </a:pPr>
            <a:endParaRPr lang="en-GB" dirty="0">
              <a:latin typeface="Times New Roman"/>
              <a:ea typeface="Calibri"/>
              <a:cs typeface="Calibri"/>
            </a:endParaRPr>
          </a:p>
          <a:p>
            <a:pPr>
              <a:lnSpc>
                <a:spcPct val="90000"/>
              </a:lnSpc>
            </a:pPr>
            <a:endParaRPr lang="en-GB" dirty="0">
              <a:latin typeface="Times New Roman"/>
              <a:ea typeface="Calibri"/>
              <a:cs typeface="Calibri"/>
            </a:endParaRPr>
          </a:p>
          <a:p>
            <a:pPr>
              <a:lnSpc>
                <a:spcPct val="90000"/>
              </a:lnSpc>
            </a:pPr>
            <a:endParaRPr lang="en-GB" dirty="0">
              <a:latin typeface="Times New Roman"/>
              <a:ea typeface="Calibri"/>
              <a:cs typeface="Calibri"/>
            </a:endParaRPr>
          </a:p>
        </p:txBody>
      </p:sp>
      <p:pic>
        <p:nvPicPr>
          <p:cNvPr id="6" name="Picture 2" descr="Download Solar Panel Maintenance and inspection Checklist PV PDF ...">
            <a:extLst>
              <a:ext uri="{FF2B5EF4-FFF2-40B4-BE49-F238E27FC236}">
                <a16:creationId xmlns:a16="http://schemas.microsoft.com/office/drawing/2014/main" id="{A13BD75D-92D7-2E71-44EE-F1501833D9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755" t="18682" r="7296" b="21977"/>
          <a:stretch/>
        </p:blipFill>
        <p:spPr bwMode="auto">
          <a:xfrm>
            <a:off x="8092440" y="1783080"/>
            <a:ext cx="3977640" cy="403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852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BB9A6-142C-5775-28D3-027B9DF3CF7C}"/>
              </a:ext>
            </a:extLst>
          </p:cNvPr>
          <p:cNvSpPr>
            <a:spLocks noGrp="1"/>
          </p:cNvSpPr>
          <p:nvPr>
            <p:ph type="title"/>
          </p:nvPr>
        </p:nvSpPr>
        <p:spPr>
          <a:xfrm>
            <a:off x="775666" y="106261"/>
            <a:ext cx="10583158" cy="880027"/>
          </a:xfrm>
        </p:spPr>
        <p:txBody>
          <a:bodyPr>
            <a:normAutofit/>
          </a:bodyPr>
          <a:lstStyle/>
          <a:p>
            <a:r>
              <a:rPr lang="en-US"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45186AC9-37CA-0575-EA5F-2240A7B706B6}"/>
              </a:ext>
            </a:extLst>
          </p:cNvPr>
          <p:cNvSpPr>
            <a:spLocks noGrp="1"/>
          </p:cNvSpPr>
          <p:nvPr>
            <p:ph idx="1"/>
          </p:nvPr>
        </p:nvSpPr>
        <p:spPr>
          <a:xfrm>
            <a:off x="1439" y="1289540"/>
            <a:ext cx="12117233" cy="5520856"/>
          </a:xfrm>
        </p:spPr>
        <p:txBody>
          <a:bodyPr vert="horz" lIns="91440" tIns="45720" rIns="91440" bIns="45720" rtlCol="0">
            <a:normAutofit/>
          </a:bodyPr>
          <a:lstStyle/>
          <a:p>
            <a:pPr>
              <a:lnSpc>
                <a:spcPct val="90000"/>
              </a:lnSpc>
            </a:pPr>
            <a:r>
              <a:rPr lang="en-GB" dirty="0">
                <a:latin typeface="Times New Roman"/>
                <a:cs typeface="Times New Roman"/>
              </a:rPr>
              <a:t>The Dataset shows Bike Sales Data with the following columns; ID, Marital status Gender, Income, Children, Education, Occupation, Home Owner, Cars, Commute Distance, Region, Age and Purchased Bike.</a:t>
            </a:r>
          </a:p>
          <a:p>
            <a:pPr>
              <a:lnSpc>
                <a:spcPct val="90000"/>
              </a:lnSpc>
            </a:pPr>
            <a:endParaRPr lang="en-GB" dirty="0">
              <a:latin typeface="Times New Roman" panose="02020603050405020304" pitchFamily="18" charset="0"/>
              <a:cs typeface="Times New Roman" panose="02020603050405020304" pitchFamily="18" charset="0"/>
            </a:endParaRPr>
          </a:p>
          <a:p>
            <a:pPr>
              <a:lnSpc>
                <a:spcPct val="90000"/>
              </a:lnSpc>
            </a:pPr>
            <a:r>
              <a:rPr lang="en-GB" dirty="0">
                <a:latin typeface="Times New Roman"/>
                <a:cs typeface="Times New Roman"/>
              </a:rPr>
              <a:t>The objective is to explore the relationship between some of the columns with bike sales. </a:t>
            </a:r>
            <a:endParaRPr lang="en-GB" dirty="0">
              <a:latin typeface="Times New Roman" panose="02020603050405020304" pitchFamily="18" charset="0"/>
              <a:cs typeface="Times New Roman" panose="02020603050405020304" pitchFamily="18" charset="0"/>
            </a:endParaRPr>
          </a:p>
          <a:p>
            <a:pPr marL="0" indent="0">
              <a:lnSpc>
                <a:spcPct val="90000"/>
              </a:lnSpc>
              <a:buNone/>
            </a:pPr>
            <a:endParaRPr lang="en-GB" dirty="0">
              <a:latin typeface="Times New Roman" panose="02020603050405020304" pitchFamily="18" charset="0"/>
              <a:cs typeface="Times New Roman" panose="02020603050405020304" pitchFamily="18" charset="0"/>
            </a:endParaRPr>
          </a:p>
          <a:p>
            <a:pPr>
              <a:lnSpc>
                <a:spcPct val="90000"/>
              </a:lnSpc>
            </a:pPr>
            <a:r>
              <a:rPr lang="en-GB" dirty="0">
                <a:latin typeface="Times New Roman"/>
                <a:cs typeface="Times New Roman"/>
              </a:rPr>
              <a:t>Aims at identifying patterns and trends that may influence sales performance and provide insights into target markets.</a:t>
            </a:r>
          </a:p>
          <a:p>
            <a:pPr marL="0" indent="0">
              <a:lnSpc>
                <a:spcPct val="90000"/>
              </a:lnSpc>
              <a:buNone/>
            </a:pPr>
            <a:r>
              <a:rPr lang="en-GB" dirty="0">
                <a:latin typeface="Times New Roman"/>
                <a:cs typeface="Times New Roman"/>
              </a:rPr>
              <a:t>This will help tailor marketing strategies accordingly and help make informed decision on the following basis;</a:t>
            </a:r>
          </a:p>
          <a:p>
            <a:pPr marL="0" indent="0">
              <a:lnSpc>
                <a:spcPct val="90000"/>
              </a:lnSpc>
              <a:buNone/>
            </a:pPr>
            <a:endParaRPr lang="en-GB" sz="1700" dirty="0">
              <a:latin typeface="Times New Roman" panose="02020603050405020304" pitchFamily="18" charset="0"/>
              <a:cs typeface="Times New Roman" panose="02020603050405020304" pitchFamily="18" charset="0"/>
            </a:endParaRPr>
          </a:p>
          <a:p>
            <a:pPr marL="0" indent="0">
              <a:lnSpc>
                <a:spcPct val="90000"/>
              </a:lnSpc>
              <a:buNone/>
            </a:pPr>
            <a:endParaRPr lang="en-GB"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5938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2">
            <a:extLst>
              <a:ext uri="{FF2B5EF4-FFF2-40B4-BE49-F238E27FC236}">
                <a16:creationId xmlns:a16="http://schemas.microsoft.com/office/drawing/2014/main" id="{E3F5A94B-73EC-1857-E6D6-354281F72C02}"/>
              </a:ext>
            </a:extLst>
          </p:cNvPr>
          <p:cNvGraphicFramePr>
            <a:graphicFrameLocks noGrp="1"/>
          </p:cNvGraphicFramePr>
          <p:nvPr>
            <p:ph idx="1"/>
            <p:extLst>
              <p:ext uri="{D42A27DB-BD31-4B8C-83A1-F6EECF244321}">
                <p14:modId xmlns:p14="http://schemas.microsoft.com/office/powerpoint/2010/main" val="1325428825"/>
              </p:ext>
            </p:extLst>
          </p:nvPr>
        </p:nvGraphicFramePr>
        <p:xfrm>
          <a:off x="188344" y="702045"/>
          <a:ext cx="11383988" cy="54628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67053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1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Isosceles Triangle 2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AF269469-34FA-CEB7-7BC7-9E69CE3112B0}"/>
              </a:ext>
            </a:extLst>
          </p:cNvPr>
          <p:cNvPicPr>
            <a:picLocks noGrp="1" noChangeAspect="1"/>
          </p:cNvPicPr>
          <p:nvPr>
            <p:ph idx="1"/>
          </p:nvPr>
        </p:nvPicPr>
        <p:blipFill>
          <a:blip r:embed="rId2"/>
          <a:stretch>
            <a:fillRect/>
          </a:stretch>
        </p:blipFill>
        <p:spPr>
          <a:xfrm>
            <a:off x="325212" y="226524"/>
            <a:ext cx="11512822" cy="6433706"/>
          </a:xfrm>
          <a:prstGeom prst="rect">
            <a:avLst/>
          </a:prstGeom>
          <a:ln>
            <a:noFill/>
          </a:ln>
        </p:spPr>
      </p:pic>
      <p:sp>
        <p:nvSpPr>
          <p:cNvPr id="23" name="Isosceles Triangle 2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4061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B75A3-CB62-D632-F276-292E7A4D246C}"/>
              </a:ext>
            </a:extLst>
          </p:cNvPr>
          <p:cNvSpPr>
            <a:spLocks noGrp="1"/>
          </p:cNvSpPr>
          <p:nvPr>
            <p:ph type="title"/>
          </p:nvPr>
        </p:nvSpPr>
        <p:spPr>
          <a:xfrm>
            <a:off x="219076" y="128588"/>
            <a:ext cx="11753848" cy="657225"/>
          </a:xfrm>
        </p:spPr>
        <p:txBody>
          <a:bodyPr>
            <a:normAutofit fontScale="90000"/>
          </a:bodyPr>
          <a:lstStyle/>
          <a:p>
            <a:br>
              <a:rPr lang="en-GB" b="1"/>
            </a:br>
            <a:r>
              <a:rPr lang="en-GB" b="1"/>
              <a:t>Data Cleaning</a:t>
            </a:r>
            <a:br>
              <a:rPr lang="en-GB" b="1"/>
            </a:br>
            <a:endParaRPr lang="en-US"/>
          </a:p>
        </p:txBody>
      </p:sp>
      <p:sp>
        <p:nvSpPr>
          <p:cNvPr id="3" name="Content Placeholder 2">
            <a:extLst>
              <a:ext uri="{FF2B5EF4-FFF2-40B4-BE49-F238E27FC236}">
                <a16:creationId xmlns:a16="http://schemas.microsoft.com/office/drawing/2014/main" id="{4E1405E5-72A3-CB22-A98C-C9C403EA598A}"/>
              </a:ext>
            </a:extLst>
          </p:cNvPr>
          <p:cNvSpPr>
            <a:spLocks noGrp="1"/>
          </p:cNvSpPr>
          <p:nvPr>
            <p:ph idx="1"/>
          </p:nvPr>
        </p:nvSpPr>
        <p:spPr>
          <a:xfrm>
            <a:off x="219077" y="842962"/>
            <a:ext cx="11753848" cy="5886450"/>
          </a:xfrm>
        </p:spPr>
        <p:txBody>
          <a:bodyPr/>
          <a:lstStyle/>
          <a:p>
            <a:pPr marL="0" indent="0" algn="just">
              <a:buNone/>
            </a:pPr>
            <a:r>
              <a:rPr lang="en-GB" sz="3200">
                <a:latin typeface="Times New Roman" panose="02020603050405020304" pitchFamily="18" charset="0"/>
                <a:cs typeface="Times New Roman" panose="02020603050405020304" pitchFamily="18" charset="0"/>
              </a:rPr>
              <a:t>The dataset comprises of 14 columns and 1027 rows.</a:t>
            </a:r>
          </a:p>
          <a:p>
            <a:pPr algn="just"/>
            <a:r>
              <a:rPr lang="en-US" sz="3200">
                <a:latin typeface="Times New Roman" panose="02020603050405020304" pitchFamily="18" charset="0"/>
                <a:cs typeface="Times New Roman" panose="02020603050405020304" pitchFamily="18" charset="0"/>
              </a:rPr>
              <a:t>Remove Duplicate            </a:t>
            </a:r>
          </a:p>
          <a:p>
            <a:pPr algn="just"/>
            <a:r>
              <a:rPr lang="en-US" sz="3200">
                <a:latin typeface="Times New Roman" panose="02020603050405020304" pitchFamily="18" charset="0"/>
                <a:cs typeface="Times New Roman" panose="02020603050405020304" pitchFamily="18" charset="0"/>
              </a:rPr>
              <a:t>Filter </a:t>
            </a:r>
          </a:p>
          <a:p>
            <a:pPr algn="just"/>
            <a:r>
              <a:rPr lang="en-US" sz="3200">
                <a:latin typeface="Times New Roman" panose="02020603050405020304" pitchFamily="18" charset="0"/>
                <a:cs typeface="Times New Roman" panose="02020603050405020304" pitchFamily="18" charset="0"/>
              </a:rPr>
              <a:t>Find and Replace</a:t>
            </a:r>
          </a:p>
          <a:p>
            <a:pPr algn="just"/>
            <a:r>
              <a:rPr lang="en-US" sz="3200">
                <a:latin typeface="Times New Roman" panose="02020603050405020304" pitchFamily="18" charset="0"/>
                <a:cs typeface="Times New Roman" panose="02020603050405020304" pitchFamily="18" charset="0"/>
              </a:rPr>
              <a:t>Format Change</a:t>
            </a:r>
          </a:p>
          <a:p>
            <a:pPr algn="just"/>
            <a:r>
              <a:rPr lang="en-GB" sz="3200">
                <a:latin typeface="Times New Roman" panose="02020603050405020304" pitchFamily="18" charset="0"/>
                <a:cs typeface="Times New Roman" panose="02020603050405020304" pitchFamily="18" charset="0"/>
              </a:rPr>
              <a:t>Creating another Column named “Age Brackets” –Using Nested IF</a:t>
            </a:r>
          </a:p>
          <a:p>
            <a:pPr marL="0" indent="0" algn="just">
              <a:buNone/>
            </a:pPr>
            <a:r>
              <a:rPr lang="en-GB" sz="3200">
                <a:latin typeface="Times New Roman" panose="02020603050405020304" pitchFamily="18" charset="0"/>
                <a:cs typeface="Times New Roman" panose="02020603050405020304" pitchFamily="18" charset="0"/>
              </a:rPr>
              <a:t> =IF(L2&gt;54,"Old",IF(L2&gt;=31,"Middle </a:t>
            </a:r>
            <a:r>
              <a:rPr lang="en-GB" sz="3200" err="1">
                <a:latin typeface="Times New Roman" panose="02020603050405020304" pitchFamily="18" charset="0"/>
                <a:cs typeface="Times New Roman" panose="02020603050405020304" pitchFamily="18" charset="0"/>
              </a:rPr>
              <a:t>age",IF</a:t>
            </a:r>
            <a:r>
              <a:rPr lang="en-GB" sz="3200">
                <a:latin typeface="Times New Roman" panose="02020603050405020304" pitchFamily="18" charset="0"/>
                <a:cs typeface="Times New Roman" panose="02020603050405020304" pitchFamily="18" charset="0"/>
              </a:rPr>
              <a:t>(L2&lt;31,"Adolescent")))</a:t>
            </a:r>
          </a:p>
          <a:p>
            <a:pPr marL="0" indent="0" algn="just">
              <a:buNone/>
            </a:pPr>
            <a:r>
              <a:rPr lang="en-GB" sz="3200">
                <a:latin typeface="Times New Roman" panose="02020603050405020304" pitchFamily="18" charset="0"/>
                <a:cs typeface="Times New Roman" panose="02020603050405020304" pitchFamily="18" charset="0"/>
              </a:rPr>
              <a:t>“L2” is the cell name of the first row in column “Age”.</a:t>
            </a:r>
          </a:p>
          <a:p>
            <a:endParaRPr lang="en-US"/>
          </a:p>
          <a:p>
            <a:pPr marL="0" indent="0">
              <a:buNone/>
            </a:pPr>
            <a:endParaRPr lang="en-GB"/>
          </a:p>
          <a:p>
            <a:pPr marL="0" indent="0">
              <a:buNone/>
            </a:pPr>
            <a:endParaRPr lang="en-US"/>
          </a:p>
        </p:txBody>
      </p:sp>
      <p:pic>
        <p:nvPicPr>
          <p:cNvPr id="5" name="Picture 4">
            <a:extLst>
              <a:ext uri="{FF2B5EF4-FFF2-40B4-BE49-F238E27FC236}">
                <a16:creationId xmlns:a16="http://schemas.microsoft.com/office/drawing/2014/main" id="{5115110D-F05F-C603-FCAD-6D0D30D320CB}"/>
              </a:ext>
            </a:extLst>
          </p:cNvPr>
          <p:cNvPicPr>
            <a:picLocks noChangeAspect="1"/>
          </p:cNvPicPr>
          <p:nvPr/>
        </p:nvPicPr>
        <p:blipFill>
          <a:blip r:embed="rId2"/>
          <a:stretch>
            <a:fillRect/>
          </a:stretch>
        </p:blipFill>
        <p:spPr>
          <a:xfrm>
            <a:off x="3886200" y="1385887"/>
            <a:ext cx="585787" cy="671513"/>
          </a:xfrm>
          <a:prstGeom prst="rect">
            <a:avLst/>
          </a:prstGeom>
        </p:spPr>
      </p:pic>
    </p:spTree>
    <p:extLst>
      <p:ext uri="{BB962C8B-B14F-4D97-AF65-F5344CB8AC3E}">
        <p14:creationId xmlns:p14="http://schemas.microsoft.com/office/powerpoint/2010/main" val="1742650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933ABF0-EBA2-9A96-3189-A3F33782B6C3}"/>
              </a:ext>
            </a:extLst>
          </p:cNvPr>
          <p:cNvPicPr>
            <a:picLocks noGrp="1" noChangeAspect="1"/>
          </p:cNvPicPr>
          <p:nvPr>
            <p:ph idx="1"/>
          </p:nvPr>
        </p:nvPicPr>
        <p:blipFill>
          <a:blip r:embed="rId2"/>
          <a:stretch>
            <a:fillRect/>
          </a:stretch>
        </p:blipFill>
        <p:spPr>
          <a:xfrm>
            <a:off x="271463" y="200026"/>
            <a:ext cx="11744325" cy="6400800"/>
          </a:xfrm>
        </p:spPr>
      </p:pic>
    </p:spTree>
    <p:extLst>
      <p:ext uri="{BB962C8B-B14F-4D97-AF65-F5344CB8AC3E}">
        <p14:creationId xmlns:p14="http://schemas.microsoft.com/office/powerpoint/2010/main" val="3162115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AD8EB-0F3A-196A-1BA3-F43315F82250}"/>
              </a:ext>
            </a:extLst>
          </p:cNvPr>
          <p:cNvSpPr>
            <a:spLocks noGrp="1"/>
          </p:cNvSpPr>
          <p:nvPr>
            <p:ph type="title"/>
          </p:nvPr>
        </p:nvSpPr>
        <p:spPr>
          <a:xfrm>
            <a:off x="838200" y="157163"/>
            <a:ext cx="10515600" cy="671513"/>
          </a:xfrm>
        </p:spPr>
        <p:txBody>
          <a:bodyPr>
            <a:normAutofit fontScale="90000"/>
          </a:bodyPr>
          <a:lstStyle/>
          <a:p>
            <a:r>
              <a:rPr lang="en-US" b="1"/>
              <a:t>Creating Pivot Table</a:t>
            </a:r>
            <a:endParaRPr lang="en-US"/>
          </a:p>
        </p:txBody>
      </p:sp>
      <p:sp>
        <p:nvSpPr>
          <p:cNvPr id="3" name="Content Placeholder 2">
            <a:extLst>
              <a:ext uri="{FF2B5EF4-FFF2-40B4-BE49-F238E27FC236}">
                <a16:creationId xmlns:a16="http://schemas.microsoft.com/office/drawing/2014/main" id="{90D26616-4A42-DEFA-DF58-22A406686D64}"/>
              </a:ext>
            </a:extLst>
          </p:cNvPr>
          <p:cNvSpPr>
            <a:spLocks noGrp="1"/>
          </p:cNvSpPr>
          <p:nvPr>
            <p:ph idx="1"/>
          </p:nvPr>
        </p:nvSpPr>
        <p:spPr>
          <a:xfrm>
            <a:off x="838200" y="828676"/>
            <a:ext cx="10515600" cy="5348287"/>
          </a:xfrm>
        </p:spPr>
        <p:txBody>
          <a:bodyPr/>
          <a:lstStyle/>
          <a:p>
            <a:pPr algn="just">
              <a:lnSpc>
                <a:spcPct val="100000"/>
              </a:lnSpc>
              <a:buFont typeface="Arial" panose="020B0604020202020204" pitchFamily="34" charset="0"/>
              <a:buChar char="•"/>
            </a:pPr>
            <a:r>
              <a:rPr lang="en-GB" sz="3200">
                <a:latin typeface="Times New Roman" panose="02020603050405020304" pitchFamily="18" charset="0"/>
                <a:cs typeface="Times New Roman" panose="02020603050405020304" pitchFamily="18" charset="0"/>
              </a:rPr>
              <a:t>Open a new spreadsheet, rename it Pivot Table</a:t>
            </a:r>
          </a:p>
          <a:p>
            <a:pPr algn="just">
              <a:lnSpc>
                <a:spcPct val="100000"/>
              </a:lnSpc>
              <a:buFont typeface="Arial" panose="020B0604020202020204" pitchFamily="34" charset="0"/>
              <a:buChar char="•"/>
            </a:pPr>
            <a:r>
              <a:rPr lang="en-GB" sz="3200">
                <a:latin typeface="Times New Roman" panose="02020603050405020304" pitchFamily="18" charset="0"/>
                <a:cs typeface="Times New Roman" panose="02020603050405020304" pitchFamily="18" charset="0"/>
              </a:rPr>
              <a:t>Click on the “Insert” tab and select Pivot Table</a:t>
            </a:r>
          </a:p>
          <a:p>
            <a:pPr algn="just">
              <a:lnSpc>
                <a:spcPct val="100000"/>
              </a:lnSpc>
              <a:buFont typeface="Arial" panose="020B0604020202020204" pitchFamily="34" charset="0"/>
              <a:buChar char="•"/>
            </a:pPr>
            <a:r>
              <a:rPr lang="en-GB" sz="3200">
                <a:latin typeface="Times New Roman" panose="02020603050405020304" pitchFamily="18" charset="0"/>
                <a:cs typeface="Times New Roman" panose="02020603050405020304" pitchFamily="18" charset="0"/>
              </a:rPr>
              <a:t>To select the Table/Range, open the spreadsheet that contains your data and select the Table</a:t>
            </a:r>
          </a:p>
          <a:p>
            <a:pPr algn="just">
              <a:lnSpc>
                <a:spcPct val="100000"/>
              </a:lnSpc>
            </a:pPr>
            <a:r>
              <a:rPr lang="en-GB" sz="3200">
                <a:latin typeface="Times New Roman" panose="02020603050405020304" pitchFamily="18" charset="0"/>
                <a:cs typeface="Times New Roman" panose="02020603050405020304" pitchFamily="18" charset="0"/>
              </a:rPr>
              <a:t>The column headers appears on the pivot table fields. Here we can drag the different fields to either of the following areas; Column, Row, Value or Filter depending on your findings.</a:t>
            </a:r>
          </a:p>
          <a:p>
            <a:endParaRPr lang="en-US"/>
          </a:p>
        </p:txBody>
      </p:sp>
    </p:spTree>
    <p:extLst>
      <p:ext uri="{BB962C8B-B14F-4D97-AF65-F5344CB8AC3E}">
        <p14:creationId xmlns:p14="http://schemas.microsoft.com/office/powerpoint/2010/main" val="1988285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E8CB0-70C2-D0E0-4D26-671DEA780E98}"/>
              </a:ext>
            </a:extLst>
          </p:cNvPr>
          <p:cNvSpPr>
            <a:spLocks noGrp="1"/>
          </p:cNvSpPr>
          <p:nvPr>
            <p:ph type="title"/>
          </p:nvPr>
        </p:nvSpPr>
        <p:spPr>
          <a:xfrm>
            <a:off x="838200" y="100015"/>
            <a:ext cx="10515600" cy="514347"/>
          </a:xfrm>
        </p:spPr>
        <p:txBody>
          <a:bodyPr>
            <a:normAutofit fontScale="90000"/>
          </a:bodyPr>
          <a:lstStyle/>
          <a:p>
            <a:br>
              <a:rPr lang="en-GB" b="1"/>
            </a:br>
            <a:r>
              <a:rPr lang="en-GB" b="1"/>
              <a:t>Findings;</a:t>
            </a:r>
            <a:br>
              <a:rPr lang="en-GB" b="1"/>
            </a:br>
            <a:endParaRPr lang="en-US" b="1"/>
          </a:p>
        </p:txBody>
      </p:sp>
      <p:sp>
        <p:nvSpPr>
          <p:cNvPr id="3" name="Content Placeholder 2">
            <a:extLst>
              <a:ext uri="{FF2B5EF4-FFF2-40B4-BE49-F238E27FC236}">
                <a16:creationId xmlns:a16="http://schemas.microsoft.com/office/drawing/2014/main" id="{C18D0E6A-43B4-07FD-941A-D2E704372D15}"/>
              </a:ext>
            </a:extLst>
          </p:cNvPr>
          <p:cNvSpPr>
            <a:spLocks noGrp="1"/>
          </p:cNvSpPr>
          <p:nvPr>
            <p:ph idx="1"/>
          </p:nvPr>
        </p:nvSpPr>
        <p:spPr>
          <a:xfrm>
            <a:off x="171449" y="771526"/>
            <a:ext cx="11858625" cy="5986459"/>
          </a:xfrm>
        </p:spPr>
        <p:txBody>
          <a:bodyPr>
            <a:normAutofit/>
          </a:bodyPr>
          <a:lstStyle/>
          <a:p>
            <a:pPr marL="0" indent="0">
              <a:buNone/>
            </a:pPr>
            <a:r>
              <a:rPr lang="en-GB" b="1"/>
              <a:t>1. </a:t>
            </a:r>
            <a:r>
              <a:rPr lang="en-GB"/>
              <a:t>Average Income of Males and Females who purchased and did not purchase bikes:</a:t>
            </a:r>
          </a:p>
          <a:p>
            <a:pPr marL="0" indent="0">
              <a:buNone/>
            </a:pPr>
            <a:endParaRPr lang="en-GB"/>
          </a:p>
          <a:p>
            <a:pPr marL="0" indent="0">
              <a:buNone/>
            </a:pPr>
            <a:r>
              <a:rPr lang="en-US"/>
              <a:t>                                                                                                                    </a:t>
            </a:r>
          </a:p>
          <a:p>
            <a:pPr marL="0" indent="0">
              <a:buNone/>
            </a:pPr>
            <a:endParaRPr lang="en-US"/>
          </a:p>
          <a:p>
            <a:pPr marL="0" indent="0">
              <a:buNone/>
            </a:pPr>
            <a:endParaRPr lang="en-US"/>
          </a:p>
          <a:p>
            <a:pPr marL="0" indent="0">
              <a:buNone/>
            </a:pPr>
            <a:endParaRPr lang="en-US"/>
          </a:p>
        </p:txBody>
      </p:sp>
      <p:pic>
        <p:nvPicPr>
          <p:cNvPr id="5" name="Picture 4">
            <a:extLst>
              <a:ext uri="{FF2B5EF4-FFF2-40B4-BE49-F238E27FC236}">
                <a16:creationId xmlns:a16="http://schemas.microsoft.com/office/drawing/2014/main" id="{C57FCA61-2086-2829-5BA4-D59A9540FBB6}"/>
              </a:ext>
            </a:extLst>
          </p:cNvPr>
          <p:cNvPicPr>
            <a:picLocks noChangeAspect="1"/>
          </p:cNvPicPr>
          <p:nvPr/>
        </p:nvPicPr>
        <p:blipFill rotWithShape="1">
          <a:blip r:embed="rId2"/>
          <a:srcRect l="1245" r="7469" b="14175"/>
          <a:stretch/>
        </p:blipFill>
        <p:spPr>
          <a:xfrm>
            <a:off x="1545655" y="1437531"/>
            <a:ext cx="3508483" cy="1733571"/>
          </a:xfrm>
          <a:prstGeom prst="rect">
            <a:avLst/>
          </a:prstGeom>
        </p:spPr>
      </p:pic>
      <p:pic>
        <p:nvPicPr>
          <p:cNvPr id="7" name="Picture 6">
            <a:extLst>
              <a:ext uri="{FF2B5EF4-FFF2-40B4-BE49-F238E27FC236}">
                <a16:creationId xmlns:a16="http://schemas.microsoft.com/office/drawing/2014/main" id="{F8ACFB65-E97F-BA69-2E9E-DD5DD06ACB49}"/>
              </a:ext>
            </a:extLst>
          </p:cNvPr>
          <p:cNvPicPr>
            <a:picLocks noChangeAspect="1"/>
          </p:cNvPicPr>
          <p:nvPr/>
        </p:nvPicPr>
        <p:blipFill rotWithShape="1">
          <a:blip r:embed="rId3"/>
          <a:srcRect r="1559" b="19684"/>
          <a:stretch/>
        </p:blipFill>
        <p:spPr>
          <a:xfrm>
            <a:off x="5054139" y="1437531"/>
            <a:ext cx="4675741" cy="1747948"/>
          </a:xfrm>
          <a:prstGeom prst="rect">
            <a:avLst/>
          </a:prstGeom>
        </p:spPr>
      </p:pic>
      <p:pic>
        <p:nvPicPr>
          <p:cNvPr id="9" name="Picture 8">
            <a:extLst>
              <a:ext uri="{FF2B5EF4-FFF2-40B4-BE49-F238E27FC236}">
                <a16:creationId xmlns:a16="http://schemas.microsoft.com/office/drawing/2014/main" id="{1B601290-FCC5-086E-DE46-AD461F4E54C8}"/>
              </a:ext>
            </a:extLst>
          </p:cNvPr>
          <p:cNvPicPr>
            <a:picLocks noChangeAspect="1"/>
          </p:cNvPicPr>
          <p:nvPr/>
        </p:nvPicPr>
        <p:blipFill>
          <a:blip r:embed="rId4"/>
          <a:stretch>
            <a:fillRect/>
          </a:stretch>
        </p:blipFill>
        <p:spPr>
          <a:xfrm>
            <a:off x="1545655" y="3185478"/>
            <a:ext cx="8184221" cy="3416683"/>
          </a:xfrm>
          <a:prstGeom prst="rect">
            <a:avLst/>
          </a:prstGeom>
        </p:spPr>
      </p:pic>
    </p:spTree>
    <p:extLst>
      <p:ext uri="{BB962C8B-B14F-4D97-AF65-F5344CB8AC3E}">
        <p14:creationId xmlns:p14="http://schemas.microsoft.com/office/powerpoint/2010/main" val="330187548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905</Words>
  <Application>Microsoft Office PowerPoint</Application>
  <PresentationFormat>Widescreen</PresentationFormat>
  <Paragraphs>91</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Times New Roman</vt:lpstr>
      <vt:lpstr>Office Theme</vt:lpstr>
      <vt:lpstr>PowerPoint Presentation</vt:lpstr>
      <vt:lpstr>PowerPoint Presentation</vt:lpstr>
      <vt:lpstr>Introduction</vt:lpstr>
      <vt:lpstr>PowerPoint Presentation</vt:lpstr>
      <vt:lpstr>PowerPoint Presentation</vt:lpstr>
      <vt:lpstr> Data Cleaning </vt:lpstr>
      <vt:lpstr>PowerPoint Presentation</vt:lpstr>
      <vt:lpstr>Creating Pivot Table</vt:lpstr>
      <vt:lpstr> Findings; </vt:lpstr>
      <vt:lpstr>PowerPoint Presentation</vt:lpstr>
      <vt:lpstr>3. Bike purchased per age bracket: To analyse which Age Bracket bought the most bikes.</vt:lpstr>
      <vt:lpstr>PowerPoint Presentation</vt:lpstr>
      <vt:lpstr>Creating Dashboard</vt:lpstr>
      <vt:lpstr> Inserting Slicers </vt:lpstr>
      <vt:lpstr>PowerPoint Presentation</vt:lpstr>
      <vt:lpstr> Conclusion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Bike Sales Analysis</dc:title>
  <dc:creator>Chinazom</dc:creator>
  <cp:lastModifiedBy>Chinazom</cp:lastModifiedBy>
  <cp:revision>18</cp:revision>
  <dcterms:created xsi:type="dcterms:W3CDTF">2023-09-19T00:08:57Z</dcterms:created>
  <dcterms:modified xsi:type="dcterms:W3CDTF">2023-09-20T00:34:26Z</dcterms:modified>
</cp:coreProperties>
</file>

<file path=docProps/thumbnail.jpeg>
</file>